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6" r:id="rId1"/>
  </p:sldMasterIdLst>
  <p:notesMasterIdLst>
    <p:notesMasterId r:id="rId74"/>
  </p:notesMasterIdLst>
  <p:sldIdLst>
    <p:sldId id="256" r:id="rId2"/>
    <p:sldId id="350" r:id="rId3"/>
    <p:sldId id="351" r:id="rId4"/>
    <p:sldId id="352" r:id="rId5"/>
    <p:sldId id="353" r:id="rId6"/>
    <p:sldId id="354" r:id="rId7"/>
    <p:sldId id="355" r:id="rId8"/>
    <p:sldId id="356" r:id="rId9"/>
    <p:sldId id="266" r:id="rId10"/>
    <p:sldId id="262" r:id="rId11"/>
    <p:sldId id="257" r:id="rId12"/>
    <p:sldId id="358" r:id="rId13"/>
    <p:sldId id="267" r:id="rId14"/>
    <p:sldId id="268" r:id="rId15"/>
    <p:sldId id="269" r:id="rId16"/>
    <p:sldId id="271" r:id="rId17"/>
    <p:sldId id="272" r:id="rId18"/>
    <p:sldId id="334" r:id="rId19"/>
    <p:sldId id="274" r:id="rId20"/>
    <p:sldId id="275" r:id="rId21"/>
    <p:sldId id="276" r:id="rId22"/>
    <p:sldId id="277" r:id="rId23"/>
    <p:sldId id="333" r:id="rId24"/>
    <p:sldId id="364" r:id="rId25"/>
    <p:sldId id="365" r:id="rId26"/>
    <p:sldId id="366" r:id="rId27"/>
    <p:sldId id="368" r:id="rId28"/>
    <p:sldId id="367" r:id="rId29"/>
    <p:sldId id="264" r:id="rId30"/>
    <p:sldId id="283" r:id="rId31"/>
    <p:sldId id="369" r:id="rId32"/>
    <p:sldId id="370" r:id="rId33"/>
    <p:sldId id="371" r:id="rId34"/>
    <p:sldId id="372" r:id="rId35"/>
    <p:sldId id="373" r:id="rId36"/>
    <p:sldId id="332" r:id="rId37"/>
    <p:sldId id="290" r:id="rId38"/>
    <p:sldId id="293" r:id="rId39"/>
    <p:sldId id="294" r:id="rId40"/>
    <p:sldId id="336" r:id="rId41"/>
    <p:sldId id="295" r:id="rId42"/>
    <p:sldId id="296" r:id="rId43"/>
    <p:sldId id="378" r:id="rId44"/>
    <p:sldId id="362" r:id="rId45"/>
    <p:sldId id="338" r:id="rId46"/>
    <p:sldId id="377" r:id="rId47"/>
    <p:sldId id="361" r:id="rId48"/>
    <p:sldId id="299" r:id="rId49"/>
    <p:sldId id="260" r:id="rId50"/>
    <p:sldId id="331" r:id="rId51"/>
    <p:sldId id="310" r:id="rId52"/>
    <p:sldId id="303" r:id="rId53"/>
    <p:sldId id="311" r:id="rId54"/>
    <p:sldId id="304" r:id="rId55"/>
    <p:sldId id="312" r:id="rId56"/>
    <p:sldId id="314" r:id="rId57"/>
    <p:sldId id="313" r:id="rId58"/>
    <p:sldId id="315" r:id="rId59"/>
    <p:sldId id="321" r:id="rId60"/>
    <p:sldId id="322" r:id="rId61"/>
    <p:sldId id="330" r:id="rId62"/>
    <p:sldId id="327" r:id="rId63"/>
    <p:sldId id="323" r:id="rId64"/>
    <p:sldId id="328" r:id="rId65"/>
    <p:sldId id="324" r:id="rId66"/>
    <p:sldId id="329" r:id="rId67"/>
    <p:sldId id="325" r:id="rId68"/>
    <p:sldId id="320" r:id="rId69"/>
    <p:sldId id="341" r:id="rId70"/>
    <p:sldId id="349" r:id="rId71"/>
    <p:sldId id="376" r:id="rId72"/>
    <p:sldId id="375"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6901" autoAdjust="0"/>
  </p:normalViewPr>
  <p:slideViewPr>
    <p:cSldViewPr snapToGrid="0">
      <p:cViewPr varScale="1">
        <p:scale>
          <a:sx n="73" d="100"/>
          <a:sy n="73" d="100"/>
        </p:scale>
        <p:origin x="195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4B645E-5955-4788-BB5B-E6B0C4F7BEAB}" type="datetimeFigureOut">
              <a:rPr lang="en-CA" smtClean="0"/>
              <a:t>2018-05-18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0B26C5-8474-4B56-8A4B-9657BA518D67}" type="slidenum">
              <a:rPr lang="en-CA" smtClean="0"/>
              <a:t>‹#›</a:t>
            </a:fld>
            <a:endParaRPr lang="en-CA"/>
          </a:p>
        </p:txBody>
      </p:sp>
    </p:spTree>
    <p:extLst>
      <p:ext uri="{BB962C8B-B14F-4D97-AF65-F5344CB8AC3E}">
        <p14:creationId xmlns:p14="http://schemas.microsoft.com/office/powerpoint/2010/main" val="1111612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1</a:t>
            </a:fld>
            <a:endParaRPr lang="en-CA"/>
          </a:p>
        </p:txBody>
      </p:sp>
    </p:spTree>
    <p:extLst>
      <p:ext uri="{BB962C8B-B14F-4D97-AF65-F5344CB8AC3E}">
        <p14:creationId xmlns:p14="http://schemas.microsoft.com/office/powerpoint/2010/main" val="1726355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10</a:t>
            </a:fld>
            <a:endParaRPr lang="en-CA"/>
          </a:p>
        </p:txBody>
      </p:sp>
    </p:spTree>
    <p:extLst>
      <p:ext uri="{BB962C8B-B14F-4D97-AF65-F5344CB8AC3E}">
        <p14:creationId xmlns:p14="http://schemas.microsoft.com/office/powerpoint/2010/main" val="991348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11</a:t>
            </a:fld>
            <a:endParaRPr lang="en-CA"/>
          </a:p>
        </p:txBody>
      </p:sp>
    </p:spTree>
    <p:extLst>
      <p:ext uri="{BB962C8B-B14F-4D97-AF65-F5344CB8AC3E}">
        <p14:creationId xmlns:p14="http://schemas.microsoft.com/office/powerpoint/2010/main" val="941629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12</a:t>
            </a:fld>
            <a:endParaRPr lang="en-CA"/>
          </a:p>
        </p:txBody>
      </p:sp>
    </p:spTree>
    <p:extLst>
      <p:ext uri="{BB962C8B-B14F-4D97-AF65-F5344CB8AC3E}">
        <p14:creationId xmlns:p14="http://schemas.microsoft.com/office/powerpoint/2010/main" val="3407447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13</a:t>
            </a:fld>
            <a:endParaRPr lang="en-CA"/>
          </a:p>
        </p:txBody>
      </p:sp>
    </p:spTree>
    <p:extLst>
      <p:ext uri="{BB962C8B-B14F-4D97-AF65-F5344CB8AC3E}">
        <p14:creationId xmlns:p14="http://schemas.microsoft.com/office/powerpoint/2010/main" val="2003359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600" dirty="0"/>
          </a:p>
        </p:txBody>
      </p:sp>
      <p:sp>
        <p:nvSpPr>
          <p:cNvPr id="4" name="Slide Number Placeholder 3"/>
          <p:cNvSpPr>
            <a:spLocks noGrp="1"/>
          </p:cNvSpPr>
          <p:nvPr>
            <p:ph type="sldNum" sz="quarter" idx="10"/>
          </p:nvPr>
        </p:nvSpPr>
        <p:spPr/>
        <p:txBody>
          <a:bodyPr/>
          <a:lstStyle/>
          <a:p>
            <a:fld id="{000B26C5-8474-4B56-8A4B-9657BA518D67}" type="slidenum">
              <a:rPr lang="en-CA" smtClean="0"/>
              <a:t>14</a:t>
            </a:fld>
            <a:endParaRPr lang="en-CA"/>
          </a:p>
        </p:txBody>
      </p:sp>
    </p:spTree>
    <p:extLst>
      <p:ext uri="{BB962C8B-B14F-4D97-AF65-F5344CB8AC3E}">
        <p14:creationId xmlns:p14="http://schemas.microsoft.com/office/powerpoint/2010/main" val="431677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15</a:t>
            </a:fld>
            <a:endParaRPr lang="en-CA"/>
          </a:p>
        </p:txBody>
      </p:sp>
    </p:spTree>
    <p:extLst>
      <p:ext uri="{BB962C8B-B14F-4D97-AF65-F5344CB8AC3E}">
        <p14:creationId xmlns:p14="http://schemas.microsoft.com/office/powerpoint/2010/main" val="569944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00B26C5-8474-4B56-8A4B-9657BA518D67}" type="slidenum">
              <a:rPr lang="en-CA" smtClean="0"/>
              <a:t>16</a:t>
            </a:fld>
            <a:endParaRPr lang="en-CA"/>
          </a:p>
        </p:txBody>
      </p:sp>
    </p:spTree>
    <p:extLst>
      <p:ext uri="{BB962C8B-B14F-4D97-AF65-F5344CB8AC3E}">
        <p14:creationId xmlns:p14="http://schemas.microsoft.com/office/powerpoint/2010/main" val="3099002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600" dirty="0"/>
          </a:p>
        </p:txBody>
      </p:sp>
      <p:sp>
        <p:nvSpPr>
          <p:cNvPr id="4" name="Slide Number Placeholder 3"/>
          <p:cNvSpPr>
            <a:spLocks noGrp="1"/>
          </p:cNvSpPr>
          <p:nvPr>
            <p:ph type="sldNum" sz="quarter" idx="10"/>
          </p:nvPr>
        </p:nvSpPr>
        <p:spPr/>
        <p:txBody>
          <a:bodyPr/>
          <a:lstStyle/>
          <a:p>
            <a:fld id="{000B26C5-8474-4B56-8A4B-9657BA518D67}" type="slidenum">
              <a:rPr lang="en-CA" smtClean="0"/>
              <a:t>17</a:t>
            </a:fld>
            <a:endParaRPr lang="en-CA"/>
          </a:p>
        </p:txBody>
      </p:sp>
    </p:spTree>
    <p:extLst>
      <p:ext uri="{BB962C8B-B14F-4D97-AF65-F5344CB8AC3E}">
        <p14:creationId xmlns:p14="http://schemas.microsoft.com/office/powerpoint/2010/main" val="1932291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18</a:t>
            </a:fld>
            <a:endParaRPr lang="en-CA"/>
          </a:p>
        </p:txBody>
      </p:sp>
    </p:spTree>
    <p:extLst>
      <p:ext uri="{BB962C8B-B14F-4D97-AF65-F5344CB8AC3E}">
        <p14:creationId xmlns:p14="http://schemas.microsoft.com/office/powerpoint/2010/main" val="3298859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p>
        </p:txBody>
      </p:sp>
      <p:sp>
        <p:nvSpPr>
          <p:cNvPr id="4" name="Slide Number Placeholder 3"/>
          <p:cNvSpPr>
            <a:spLocks noGrp="1"/>
          </p:cNvSpPr>
          <p:nvPr>
            <p:ph type="sldNum" sz="quarter" idx="10"/>
          </p:nvPr>
        </p:nvSpPr>
        <p:spPr/>
        <p:txBody>
          <a:bodyPr/>
          <a:lstStyle/>
          <a:p>
            <a:fld id="{000B26C5-8474-4B56-8A4B-9657BA518D67}" type="slidenum">
              <a:rPr lang="en-CA" smtClean="0"/>
              <a:t>19</a:t>
            </a:fld>
            <a:endParaRPr lang="en-CA"/>
          </a:p>
        </p:txBody>
      </p:sp>
    </p:spTree>
    <p:extLst>
      <p:ext uri="{BB962C8B-B14F-4D97-AF65-F5344CB8AC3E}">
        <p14:creationId xmlns:p14="http://schemas.microsoft.com/office/powerpoint/2010/main" val="1435084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2</a:t>
            </a:fld>
            <a:endParaRPr lang="en-CA"/>
          </a:p>
        </p:txBody>
      </p:sp>
    </p:spTree>
    <p:extLst>
      <p:ext uri="{BB962C8B-B14F-4D97-AF65-F5344CB8AC3E}">
        <p14:creationId xmlns:p14="http://schemas.microsoft.com/office/powerpoint/2010/main" val="2570250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600" dirty="0"/>
          </a:p>
        </p:txBody>
      </p:sp>
      <p:sp>
        <p:nvSpPr>
          <p:cNvPr id="4" name="Slide Number Placeholder 3"/>
          <p:cNvSpPr>
            <a:spLocks noGrp="1"/>
          </p:cNvSpPr>
          <p:nvPr>
            <p:ph type="sldNum" sz="quarter" idx="10"/>
          </p:nvPr>
        </p:nvSpPr>
        <p:spPr/>
        <p:txBody>
          <a:bodyPr/>
          <a:lstStyle/>
          <a:p>
            <a:fld id="{000B26C5-8474-4B56-8A4B-9657BA518D67}" type="slidenum">
              <a:rPr lang="en-CA" smtClean="0"/>
              <a:t>20</a:t>
            </a:fld>
            <a:endParaRPr lang="en-CA"/>
          </a:p>
        </p:txBody>
      </p:sp>
    </p:spTree>
    <p:extLst>
      <p:ext uri="{BB962C8B-B14F-4D97-AF65-F5344CB8AC3E}">
        <p14:creationId xmlns:p14="http://schemas.microsoft.com/office/powerpoint/2010/main" val="893852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600" dirty="0"/>
          </a:p>
        </p:txBody>
      </p:sp>
      <p:sp>
        <p:nvSpPr>
          <p:cNvPr id="4" name="Slide Number Placeholder 3"/>
          <p:cNvSpPr>
            <a:spLocks noGrp="1"/>
          </p:cNvSpPr>
          <p:nvPr>
            <p:ph type="sldNum" sz="quarter" idx="10"/>
          </p:nvPr>
        </p:nvSpPr>
        <p:spPr/>
        <p:txBody>
          <a:bodyPr/>
          <a:lstStyle/>
          <a:p>
            <a:fld id="{000B26C5-8474-4B56-8A4B-9657BA518D67}" type="slidenum">
              <a:rPr lang="en-CA" smtClean="0"/>
              <a:t>21</a:t>
            </a:fld>
            <a:endParaRPr lang="en-CA"/>
          </a:p>
        </p:txBody>
      </p:sp>
    </p:spTree>
    <p:extLst>
      <p:ext uri="{BB962C8B-B14F-4D97-AF65-F5344CB8AC3E}">
        <p14:creationId xmlns:p14="http://schemas.microsoft.com/office/powerpoint/2010/main" val="362906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00B26C5-8474-4B56-8A4B-9657BA518D67}" type="slidenum">
              <a:rPr lang="en-CA" smtClean="0"/>
              <a:t>22</a:t>
            </a:fld>
            <a:endParaRPr lang="en-CA"/>
          </a:p>
        </p:txBody>
      </p:sp>
    </p:spTree>
    <p:extLst>
      <p:ext uri="{BB962C8B-B14F-4D97-AF65-F5344CB8AC3E}">
        <p14:creationId xmlns:p14="http://schemas.microsoft.com/office/powerpoint/2010/main" val="3245889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23</a:t>
            </a:fld>
            <a:endParaRPr lang="en-CA"/>
          </a:p>
        </p:txBody>
      </p:sp>
    </p:spTree>
    <p:extLst>
      <p:ext uri="{BB962C8B-B14F-4D97-AF65-F5344CB8AC3E}">
        <p14:creationId xmlns:p14="http://schemas.microsoft.com/office/powerpoint/2010/main" val="270560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24</a:t>
            </a:fld>
            <a:endParaRPr lang="en-CA"/>
          </a:p>
        </p:txBody>
      </p:sp>
    </p:spTree>
    <p:extLst>
      <p:ext uri="{BB962C8B-B14F-4D97-AF65-F5344CB8AC3E}">
        <p14:creationId xmlns:p14="http://schemas.microsoft.com/office/powerpoint/2010/main" val="153011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00B26C5-8474-4B56-8A4B-9657BA518D67}" type="slidenum">
              <a:rPr lang="en-CA" smtClean="0"/>
              <a:t>25</a:t>
            </a:fld>
            <a:endParaRPr lang="en-CA"/>
          </a:p>
        </p:txBody>
      </p:sp>
    </p:spTree>
    <p:extLst>
      <p:ext uri="{BB962C8B-B14F-4D97-AF65-F5344CB8AC3E}">
        <p14:creationId xmlns:p14="http://schemas.microsoft.com/office/powerpoint/2010/main" val="1664179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00B26C5-8474-4B56-8A4B-9657BA518D67}" type="slidenum">
              <a:rPr lang="en-CA" smtClean="0"/>
              <a:t>26</a:t>
            </a:fld>
            <a:endParaRPr lang="en-CA"/>
          </a:p>
        </p:txBody>
      </p:sp>
    </p:spTree>
    <p:extLst>
      <p:ext uri="{BB962C8B-B14F-4D97-AF65-F5344CB8AC3E}">
        <p14:creationId xmlns:p14="http://schemas.microsoft.com/office/powerpoint/2010/main" val="3864638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600" dirty="0"/>
          </a:p>
        </p:txBody>
      </p:sp>
      <p:sp>
        <p:nvSpPr>
          <p:cNvPr id="4" name="Slide Number Placeholder 3"/>
          <p:cNvSpPr>
            <a:spLocks noGrp="1"/>
          </p:cNvSpPr>
          <p:nvPr>
            <p:ph type="sldNum" sz="quarter" idx="10"/>
          </p:nvPr>
        </p:nvSpPr>
        <p:spPr/>
        <p:txBody>
          <a:bodyPr/>
          <a:lstStyle/>
          <a:p>
            <a:fld id="{000B26C5-8474-4B56-8A4B-9657BA518D67}" type="slidenum">
              <a:rPr lang="en-CA" smtClean="0"/>
              <a:t>27</a:t>
            </a:fld>
            <a:endParaRPr lang="en-CA"/>
          </a:p>
        </p:txBody>
      </p:sp>
    </p:spTree>
    <p:extLst>
      <p:ext uri="{BB962C8B-B14F-4D97-AF65-F5344CB8AC3E}">
        <p14:creationId xmlns:p14="http://schemas.microsoft.com/office/powerpoint/2010/main" val="2395212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600" dirty="0"/>
          </a:p>
        </p:txBody>
      </p:sp>
      <p:sp>
        <p:nvSpPr>
          <p:cNvPr id="4" name="Slide Number Placeholder 3"/>
          <p:cNvSpPr>
            <a:spLocks noGrp="1"/>
          </p:cNvSpPr>
          <p:nvPr>
            <p:ph type="sldNum" sz="quarter" idx="10"/>
          </p:nvPr>
        </p:nvSpPr>
        <p:spPr/>
        <p:txBody>
          <a:bodyPr/>
          <a:lstStyle/>
          <a:p>
            <a:fld id="{000B26C5-8474-4B56-8A4B-9657BA518D67}" type="slidenum">
              <a:rPr lang="en-CA" smtClean="0"/>
              <a:t>28</a:t>
            </a:fld>
            <a:endParaRPr lang="en-CA"/>
          </a:p>
        </p:txBody>
      </p:sp>
    </p:spTree>
    <p:extLst>
      <p:ext uri="{BB962C8B-B14F-4D97-AF65-F5344CB8AC3E}">
        <p14:creationId xmlns:p14="http://schemas.microsoft.com/office/powerpoint/2010/main" val="1831104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z="1600" baseline="0" dirty="0"/>
          </a:p>
        </p:txBody>
      </p:sp>
      <p:sp>
        <p:nvSpPr>
          <p:cNvPr id="193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E92B0885-C293-424C-90A0-9F7FFEB46E3A}" type="slidenum">
              <a:rPr lang="en-US" altLang="en-US" smtClean="0"/>
              <a:pPr/>
              <a:t>29</a:t>
            </a:fld>
            <a:endParaRPr lang="en-US" altLang="en-US"/>
          </a:p>
        </p:txBody>
      </p:sp>
    </p:spTree>
    <p:extLst>
      <p:ext uri="{BB962C8B-B14F-4D97-AF65-F5344CB8AC3E}">
        <p14:creationId xmlns:p14="http://schemas.microsoft.com/office/powerpoint/2010/main" val="4066090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3</a:t>
            </a:fld>
            <a:endParaRPr lang="en-CA"/>
          </a:p>
        </p:txBody>
      </p:sp>
    </p:spTree>
    <p:extLst>
      <p:ext uri="{BB962C8B-B14F-4D97-AF65-F5344CB8AC3E}">
        <p14:creationId xmlns:p14="http://schemas.microsoft.com/office/powerpoint/2010/main" val="215357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30</a:t>
            </a:fld>
            <a:endParaRPr lang="en-CA"/>
          </a:p>
        </p:txBody>
      </p:sp>
    </p:spTree>
    <p:extLst>
      <p:ext uri="{BB962C8B-B14F-4D97-AF65-F5344CB8AC3E}">
        <p14:creationId xmlns:p14="http://schemas.microsoft.com/office/powerpoint/2010/main" val="16620403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31</a:t>
            </a:fld>
            <a:endParaRPr lang="en-CA"/>
          </a:p>
        </p:txBody>
      </p:sp>
    </p:spTree>
    <p:extLst>
      <p:ext uri="{BB962C8B-B14F-4D97-AF65-F5344CB8AC3E}">
        <p14:creationId xmlns:p14="http://schemas.microsoft.com/office/powerpoint/2010/main" val="17578288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32</a:t>
            </a:fld>
            <a:endParaRPr lang="en-CA"/>
          </a:p>
        </p:txBody>
      </p:sp>
    </p:spTree>
    <p:extLst>
      <p:ext uri="{BB962C8B-B14F-4D97-AF65-F5344CB8AC3E}">
        <p14:creationId xmlns:p14="http://schemas.microsoft.com/office/powerpoint/2010/main" val="38694373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33</a:t>
            </a:fld>
            <a:endParaRPr lang="en-CA"/>
          </a:p>
        </p:txBody>
      </p:sp>
    </p:spTree>
    <p:extLst>
      <p:ext uri="{BB962C8B-B14F-4D97-AF65-F5344CB8AC3E}">
        <p14:creationId xmlns:p14="http://schemas.microsoft.com/office/powerpoint/2010/main" val="41872000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34</a:t>
            </a:fld>
            <a:endParaRPr lang="en-CA"/>
          </a:p>
        </p:txBody>
      </p:sp>
    </p:spTree>
    <p:extLst>
      <p:ext uri="{BB962C8B-B14F-4D97-AF65-F5344CB8AC3E}">
        <p14:creationId xmlns:p14="http://schemas.microsoft.com/office/powerpoint/2010/main" val="32474875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35</a:t>
            </a:fld>
            <a:endParaRPr lang="en-CA"/>
          </a:p>
        </p:txBody>
      </p:sp>
    </p:spTree>
    <p:extLst>
      <p:ext uri="{BB962C8B-B14F-4D97-AF65-F5344CB8AC3E}">
        <p14:creationId xmlns:p14="http://schemas.microsoft.com/office/powerpoint/2010/main" val="20530294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36</a:t>
            </a:fld>
            <a:endParaRPr lang="en-CA"/>
          </a:p>
        </p:txBody>
      </p:sp>
    </p:spTree>
    <p:extLst>
      <p:ext uri="{BB962C8B-B14F-4D97-AF65-F5344CB8AC3E}">
        <p14:creationId xmlns:p14="http://schemas.microsoft.com/office/powerpoint/2010/main" val="3256072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37</a:t>
            </a:fld>
            <a:endParaRPr lang="en-CA"/>
          </a:p>
        </p:txBody>
      </p:sp>
    </p:spTree>
    <p:extLst>
      <p:ext uri="{BB962C8B-B14F-4D97-AF65-F5344CB8AC3E}">
        <p14:creationId xmlns:p14="http://schemas.microsoft.com/office/powerpoint/2010/main" val="2250536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38</a:t>
            </a:fld>
            <a:endParaRPr lang="en-CA"/>
          </a:p>
        </p:txBody>
      </p:sp>
    </p:spTree>
    <p:extLst>
      <p:ext uri="{BB962C8B-B14F-4D97-AF65-F5344CB8AC3E}">
        <p14:creationId xmlns:p14="http://schemas.microsoft.com/office/powerpoint/2010/main" val="31421718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39</a:t>
            </a:fld>
            <a:endParaRPr lang="en-CA"/>
          </a:p>
        </p:txBody>
      </p:sp>
    </p:spTree>
    <p:extLst>
      <p:ext uri="{BB962C8B-B14F-4D97-AF65-F5344CB8AC3E}">
        <p14:creationId xmlns:p14="http://schemas.microsoft.com/office/powerpoint/2010/main" val="379457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4</a:t>
            </a:fld>
            <a:endParaRPr lang="en-CA"/>
          </a:p>
        </p:txBody>
      </p:sp>
    </p:spTree>
    <p:extLst>
      <p:ext uri="{BB962C8B-B14F-4D97-AF65-F5344CB8AC3E}">
        <p14:creationId xmlns:p14="http://schemas.microsoft.com/office/powerpoint/2010/main" val="41760854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dirty="0">
              <a:solidFill>
                <a:srgbClr val="FFFFFF"/>
              </a:solidFill>
              <a:latin typeface="Georgia" panose="02040502050405020303" pitchFamily="18" charset="0"/>
            </a:endParaRPr>
          </a:p>
        </p:txBody>
      </p:sp>
      <p:sp>
        <p:nvSpPr>
          <p:cNvPr id="84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CFFE0C-5254-4715-AFFC-527042D9C82C}" type="slidenum">
              <a:rPr lang="en-US" altLang="en-US" smtClean="0">
                <a:latin typeface="Verdana" panose="020B0604030504040204" pitchFamily="34" charset="0"/>
              </a:rPr>
              <a:pPr>
                <a:spcBef>
                  <a:spcPct val="0"/>
                </a:spcBef>
              </a:pPr>
              <a:t>40</a:t>
            </a:fld>
            <a:endParaRPr lang="en-US" altLang="en-US">
              <a:latin typeface="Verdana" panose="020B0604030504040204" pitchFamily="34" charset="0"/>
            </a:endParaRPr>
          </a:p>
        </p:txBody>
      </p:sp>
    </p:spTree>
    <p:extLst>
      <p:ext uri="{BB962C8B-B14F-4D97-AF65-F5344CB8AC3E}">
        <p14:creationId xmlns:p14="http://schemas.microsoft.com/office/powerpoint/2010/main" val="36628151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41</a:t>
            </a:fld>
            <a:endParaRPr lang="en-CA"/>
          </a:p>
        </p:txBody>
      </p:sp>
    </p:spTree>
    <p:extLst>
      <p:ext uri="{BB962C8B-B14F-4D97-AF65-F5344CB8AC3E}">
        <p14:creationId xmlns:p14="http://schemas.microsoft.com/office/powerpoint/2010/main" val="1785638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42</a:t>
            </a:fld>
            <a:endParaRPr lang="en-CA"/>
          </a:p>
        </p:txBody>
      </p:sp>
    </p:spTree>
    <p:extLst>
      <p:ext uri="{BB962C8B-B14F-4D97-AF65-F5344CB8AC3E}">
        <p14:creationId xmlns:p14="http://schemas.microsoft.com/office/powerpoint/2010/main" val="975629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43</a:t>
            </a:fld>
            <a:endParaRPr lang="en-CA"/>
          </a:p>
        </p:txBody>
      </p:sp>
    </p:spTree>
    <p:extLst>
      <p:ext uri="{BB962C8B-B14F-4D97-AF65-F5344CB8AC3E}">
        <p14:creationId xmlns:p14="http://schemas.microsoft.com/office/powerpoint/2010/main" val="16250806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44</a:t>
            </a:fld>
            <a:endParaRPr lang="en-CA"/>
          </a:p>
        </p:txBody>
      </p:sp>
    </p:spTree>
    <p:extLst>
      <p:ext uri="{BB962C8B-B14F-4D97-AF65-F5344CB8AC3E}">
        <p14:creationId xmlns:p14="http://schemas.microsoft.com/office/powerpoint/2010/main" val="18112712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45</a:t>
            </a:fld>
            <a:endParaRPr lang="en-CA"/>
          </a:p>
        </p:txBody>
      </p:sp>
    </p:spTree>
    <p:extLst>
      <p:ext uri="{BB962C8B-B14F-4D97-AF65-F5344CB8AC3E}">
        <p14:creationId xmlns:p14="http://schemas.microsoft.com/office/powerpoint/2010/main" val="7525810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0B26C5-8474-4B56-8A4B-9657BA518D67}" type="slidenum">
              <a:rPr lang="en-CA" smtClean="0"/>
              <a:t>46</a:t>
            </a:fld>
            <a:endParaRPr lang="en-CA"/>
          </a:p>
        </p:txBody>
      </p:sp>
    </p:spTree>
    <p:extLst>
      <p:ext uri="{BB962C8B-B14F-4D97-AF65-F5344CB8AC3E}">
        <p14:creationId xmlns:p14="http://schemas.microsoft.com/office/powerpoint/2010/main" val="17780388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47</a:t>
            </a:fld>
            <a:endParaRPr lang="en-CA"/>
          </a:p>
        </p:txBody>
      </p:sp>
    </p:spTree>
    <p:extLst>
      <p:ext uri="{BB962C8B-B14F-4D97-AF65-F5344CB8AC3E}">
        <p14:creationId xmlns:p14="http://schemas.microsoft.com/office/powerpoint/2010/main" val="5059288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endParaRPr lang="en-CA" dirty="0"/>
          </a:p>
        </p:txBody>
      </p:sp>
      <p:sp>
        <p:nvSpPr>
          <p:cNvPr id="4" name="Slide Number Placeholder 3"/>
          <p:cNvSpPr>
            <a:spLocks noGrp="1"/>
          </p:cNvSpPr>
          <p:nvPr>
            <p:ph type="sldNum" sz="quarter" idx="10"/>
          </p:nvPr>
        </p:nvSpPr>
        <p:spPr/>
        <p:txBody>
          <a:bodyPr/>
          <a:lstStyle/>
          <a:p>
            <a:fld id="{000B26C5-8474-4B56-8A4B-9657BA518D67}" type="slidenum">
              <a:rPr lang="en-CA" smtClean="0"/>
              <a:t>48</a:t>
            </a:fld>
            <a:endParaRPr lang="en-CA"/>
          </a:p>
        </p:txBody>
      </p:sp>
    </p:spTree>
    <p:extLst>
      <p:ext uri="{BB962C8B-B14F-4D97-AF65-F5344CB8AC3E}">
        <p14:creationId xmlns:p14="http://schemas.microsoft.com/office/powerpoint/2010/main" val="14483434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600" dirty="0"/>
          </a:p>
        </p:txBody>
      </p:sp>
      <p:sp>
        <p:nvSpPr>
          <p:cNvPr id="4" name="Slide Number Placeholder 3"/>
          <p:cNvSpPr>
            <a:spLocks noGrp="1"/>
          </p:cNvSpPr>
          <p:nvPr>
            <p:ph type="sldNum" sz="quarter" idx="10"/>
          </p:nvPr>
        </p:nvSpPr>
        <p:spPr/>
        <p:txBody>
          <a:bodyPr/>
          <a:lstStyle/>
          <a:p>
            <a:fld id="{000B26C5-8474-4B56-8A4B-9657BA518D67}" type="slidenum">
              <a:rPr lang="en-CA" smtClean="0"/>
              <a:t>49</a:t>
            </a:fld>
            <a:endParaRPr lang="en-CA"/>
          </a:p>
        </p:txBody>
      </p:sp>
    </p:spTree>
    <p:extLst>
      <p:ext uri="{BB962C8B-B14F-4D97-AF65-F5344CB8AC3E}">
        <p14:creationId xmlns:p14="http://schemas.microsoft.com/office/powerpoint/2010/main" val="2962851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00B26C5-8474-4B56-8A4B-9657BA518D67}" type="slidenum">
              <a:rPr lang="en-CA" smtClean="0"/>
              <a:t>5</a:t>
            </a:fld>
            <a:endParaRPr lang="en-CA"/>
          </a:p>
        </p:txBody>
      </p:sp>
    </p:spTree>
    <p:extLst>
      <p:ext uri="{BB962C8B-B14F-4D97-AF65-F5344CB8AC3E}">
        <p14:creationId xmlns:p14="http://schemas.microsoft.com/office/powerpoint/2010/main" val="30654306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50</a:t>
            </a:fld>
            <a:endParaRPr lang="en-CA"/>
          </a:p>
        </p:txBody>
      </p:sp>
    </p:spTree>
    <p:extLst>
      <p:ext uri="{BB962C8B-B14F-4D97-AF65-F5344CB8AC3E}">
        <p14:creationId xmlns:p14="http://schemas.microsoft.com/office/powerpoint/2010/main" val="29039345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51</a:t>
            </a:fld>
            <a:endParaRPr lang="en-CA"/>
          </a:p>
        </p:txBody>
      </p:sp>
    </p:spTree>
    <p:extLst>
      <p:ext uri="{BB962C8B-B14F-4D97-AF65-F5344CB8AC3E}">
        <p14:creationId xmlns:p14="http://schemas.microsoft.com/office/powerpoint/2010/main" val="34246469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600" dirty="0"/>
          </a:p>
        </p:txBody>
      </p:sp>
      <p:sp>
        <p:nvSpPr>
          <p:cNvPr id="4" name="Slide Number Placeholder 3"/>
          <p:cNvSpPr>
            <a:spLocks noGrp="1"/>
          </p:cNvSpPr>
          <p:nvPr>
            <p:ph type="sldNum" sz="quarter" idx="10"/>
          </p:nvPr>
        </p:nvSpPr>
        <p:spPr/>
        <p:txBody>
          <a:bodyPr/>
          <a:lstStyle/>
          <a:p>
            <a:fld id="{000B26C5-8474-4B56-8A4B-9657BA518D67}" type="slidenum">
              <a:rPr lang="en-CA" smtClean="0"/>
              <a:t>52</a:t>
            </a:fld>
            <a:endParaRPr lang="en-CA"/>
          </a:p>
        </p:txBody>
      </p:sp>
    </p:spTree>
    <p:extLst>
      <p:ext uri="{BB962C8B-B14F-4D97-AF65-F5344CB8AC3E}">
        <p14:creationId xmlns:p14="http://schemas.microsoft.com/office/powerpoint/2010/main" val="26284401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00B26C5-8474-4B56-8A4B-9657BA518D67}" type="slidenum">
              <a:rPr lang="en-CA" smtClean="0"/>
              <a:t>53</a:t>
            </a:fld>
            <a:endParaRPr lang="en-CA"/>
          </a:p>
        </p:txBody>
      </p:sp>
    </p:spTree>
    <p:extLst>
      <p:ext uri="{BB962C8B-B14F-4D97-AF65-F5344CB8AC3E}">
        <p14:creationId xmlns:p14="http://schemas.microsoft.com/office/powerpoint/2010/main" val="1486021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54</a:t>
            </a:fld>
            <a:endParaRPr lang="en-CA"/>
          </a:p>
        </p:txBody>
      </p:sp>
    </p:spTree>
    <p:extLst>
      <p:ext uri="{BB962C8B-B14F-4D97-AF65-F5344CB8AC3E}">
        <p14:creationId xmlns:p14="http://schemas.microsoft.com/office/powerpoint/2010/main" val="18984214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00B26C5-8474-4B56-8A4B-9657BA518D67}" type="slidenum">
              <a:rPr lang="en-CA" smtClean="0"/>
              <a:t>55</a:t>
            </a:fld>
            <a:endParaRPr lang="en-CA"/>
          </a:p>
        </p:txBody>
      </p:sp>
    </p:spTree>
    <p:extLst>
      <p:ext uri="{BB962C8B-B14F-4D97-AF65-F5344CB8AC3E}">
        <p14:creationId xmlns:p14="http://schemas.microsoft.com/office/powerpoint/2010/main" val="21993899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56</a:t>
            </a:fld>
            <a:endParaRPr lang="en-CA"/>
          </a:p>
        </p:txBody>
      </p:sp>
    </p:spTree>
    <p:extLst>
      <p:ext uri="{BB962C8B-B14F-4D97-AF65-F5344CB8AC3E}">
        <p14:creationId xmlns:p14="http://schemas.microsoft.com/office/powerpoint/2010/main" val="1882560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spcAft>
                <a:spcPts val="0"/>
              </a:spcAft>
              <a:buNone/>
              <a:defRPr/>
            </a:pPr>
            <a:r>
              <a:rPr lang="en-US" sz="1200" dirty="0"/>
              <a:t>	</a:t>
            </a:r>
            <a:endParaRPr lang="en-US" sz="1600" dirty="0"/>
          </a:p>
        </p:txBody>
      </p:sp>
      <p:sp>
        <p:nvSpPr>
          <p:cNvPr id="4" name="Slide Number Placeholder 3"/>
          <p:cNvSpPr>
            <a:spLocks noGrp="1"/>
          </p:cNvSpPr>
          <p:nvPr>
            <p:ph type="sldNum" sz="quarter" idx="10"/>
          </p:nvPr>
        </p:nvSpPr>
        <p:spPr/>
        <p:txBody>
          <a:bodyPr/>
          <a:lstStyle/>
          <a:p>
            <a:fld id="{000B26C5-8474-4B56-8A4B-9657BA518D67}" type="slidenum">
              <a:rPr lang="en-CA" smtClean="0"/>
              <a:t>57</a:t>
            </a:fld>
            <a:endParaRPr lang="en-CA"/>
          </a:p>
        </p:txBody>
      </p:sp>
    </p:spTree>
    <p:extLst>
      <p:ext uri="{BB962C8B-B14F-4D97-AF65-F5344CB8AC3E}">
        <p14:creationId xmlns:p14="http://schemas.microsoft.com/office/powerpoint/2010/main" val="28765973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58</a:t>
            </a:fld>
            <a:endParaRPr lang="en-CA"/>
          </a:p>
        </p:txBody>
      </p:sp>
    </p:spTree>
    <p:extLst>
      <p:ext uri="{BB962C8B-B14F-4D97-AF65-F5344CB8AC3E}">
        <p14:creationId xmlns:p14="http://schemas.microsoft.com/office/powerpoint/2010/main" val="26141907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600" dirty="0"/>
          </a:p>
        </p:txBody>
      </p:sp>
      <p:sp>
        <p:nvSpPr>
          <p:cNvPr id="4" name="Slide Number Placeholder 3"/>
          <p:cNvSpPr>
            <a:spLocks noGrp="1"/>
          </p:cNvSpPr>
          <p:nvPr>
            <p:ph type="sldNum" sz="quarter" idx="10"/>
          </p:nvPr>
        </p:nvSpPr>
        <p:spPr/>
        <p:txBody>
          <a:bodyPr/>
          <a:lstStyle/>
          <a:p>
            <a:fld id="{000B26C5-8474-4B56-8A4B-9657BA518D67}" type="slidenum">
              <a:rPr lang="en-CA" smtClean="0"/>
              <a:t>59</a:t>
            </a:fld>
            <a:endParaRPr lang="en-CA"/>
          </a:p>
        </p:txBody>
      </p:sp>
    </p:spTree>
    <p:extLst>
      <p:ext uri="{BB962C8B-B14F-4D97-AF65-F5344CB8AC3E}">
        <p14:creationId xmlns:p14="http://schemas.microsoft.com/office/powerpoint/2010/main" val="1532467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00B26C5-8474-4B56-8A4B-9657BA518D67}" type="slidenum">
              <a:rPr lang="en-CA" smtClean="0"/>
              <a:t>6</a:t>
            </a:fld>
            <a:endParaRPr lang="en-CA"/>
          </a:p>
        </p:txBody>
      </p:sp>
    </p:spTree>
    <p:extLst>
      <p:ext uri="{BB962C8B-B14F-4D97-AF65-F5344CB8AC3E}">
        <p14:creationId xmlns:p14="http://schemas.microsoft.com/office/powerpoint/2010/main" val="4444973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60</a:t>
            </a:fld>
            <a:endParaRPr lang="en-CA"/>
          </a:p>
        </p:txBody>
      </p:sp>
    </p:spTree>
    <p:extLst>
      <p:ext uri="{BB962C8B-B14F-4D97-AF65-F5344CB8AC3E}">
        <p14:creationId xmlns:p14="http://schemas.microsoft.com/office/powerpoint/2010/main" val="26556081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61</a:t>
            </a:fld>
            <a:endParaRPr lang="en-CA"/>
          </a:p>
        </p:txBody>
      </p:sp>
    </p:spTree>
    <p:extLst>
      <p:ext uri="{BB962C8B-B14F-4D97-AF65-F5344CB8AC3E}">
        <p14:creationId xmlns:p14="http://schemas.microsoft.com/office/powerpoint/2010/main" val="18002816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62</a:t>
            </a:fld>
            <a:endParaRPr lang="en-CA"/>
          </a:p>
        </p:txBody>
      </p:sp>
    </p:spTree>
    <p:extLst>
      <p:ext uri="{BB962C8B-B14F-4D97-AF65-F5344CB8AC3E}">
        <p14:creationId xmlns:p14="http://schemas.microsoft.com/office/powerpoint/2010/main" val="12861525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600" baseline="0" dirty="0"/>
          </a:p>
          <a:p>
            <a:endParaRPr lang="en-CA" sz="1600" dirty="0"/>
          </a:p>
        </p:txBody>
      </p:sp>
      <p:sp>
        <p:nvSpPr>
          <p:cNvPr id="4" name="Slide Number Placeholder 3"/>
          <p:cNvSpPr>
            <a:spLocks noGrp="1"/>
          </p:cNvSpPr>
          <p:nvPr>
            <p:ph type="sldNum" sz="quarter" idx="10"/>
          </p:nvPr>
        </p:nvSpPr>
        <p:spPr/>
        <p:txBody>
          <a:bodyPr/>
          <a:lstStyle/>
          <a:p>
            <a:fld id="{000B26C5-8474-4B56-8A4B-9657BA518D67}" type="slidenum">
              <a:rPr lang="en-CA" smtClean="0"/>
              <a:t>63</a:t>
            </a:fld>
            <a:endParaRPr lang="en-CA"/>
          </a:p>
        </p:txBody>
      </p:sp>
    </p:spTree>
    <p:extLst>
      <p:ext uri="{BB962C8B-B14F-4D97-AF65-F5344CB8AC3E}">
        <p14:creationId xmlns:p14="http://schemas.microsoft.com/office/powerpoint/2010/main" val="19594816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64</a:t>
            </a:fld>
            <a:endParaRPr lang="en-CA"/>
          </a:p>
        </p:txBody>
      </p:sp>
    </p:spTree>
    <p:extLst>
      <p:ext uri="{BB962C8B-B14F-4D97-AF65-F5344CB8AC3E}">
        <p14:creationId xmlns:p14="http://schemas.microsoft.com/office/powerpoint/2010/main" val="29921887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600" dirty="0"/>
          </a:p>
        </p:txBody>
      </p:sp>
      <p:sp>
        <p:nvSpPr>
          <p:cNvPr id="4" name="Slide Number Placeholder 3"/>
          <p:cNvSpPr>
            <a:spLocks noGrp="1"/>
          </p:cNvSpPr>
          <p:nvPr>
            <p:ph type="sldNum" sz="quarter" idx="10"/>
          </p:nvPr>
        </p:nvSpPr>
        <p:spPr/>
        <p:txBody>
          <a:bodyPr/>
          <a:lstStyle/>
          <a:p>
            <a:fld id="{000B26C5-8474-4B56-8A4B-9657BA518D67}" type="slidenum">
              <a:rPr lang="en-CA" smtClean="0"/>
              <a:t>65</a:t>
            </a:fld>
            <a:endParaRPr lang="en-CA"/>
          </a:p>
        </p:txBody>
      </p:sp>
    </p:spTree>
    <p:extLst>
      <p:ext uri="{BB962C8B-B14F-4D97-AF65-F5344CB8AC3E}">
        <p14:creationId xmlns:p14="http://schemas.microsoft.com/office/powerpoint/2010/main" val="10709705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66</a:t>
            </a:fld>
            <a:endParaRPr lang="en-CA"/>
          </a:p>
        </p:txBody>
      </p:sp>
    </p:spTree>
    <p:extLst>
      <p:ext uri="{BB962C8B-B14F-4D97-AF65-F5344CB8AC3E}">
        <p14:creationId xmlns:p14="http://schemas.microsoft.com/office/powerpoint/2010/main" val="41376506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600" dirty="0"/>
          </a:p>
        </p:txBody>
      </p:sp>
      <p:sp>
        <p:nvSpPr>
          <p:cNvPr id="4" name="Slide Number Placeholder 3"/>
          <p:cNvSpPr>
            <a:spLocks noGrp="1"/>
          </p:cNvSpPr>
          <p:nvPr>
            <p:ph type="sldNum" sz="quarter" idx="10"/>
          </p:nvPr>
        </p:nvSpPr>
        <p:spPr/>
        <p:txBody>
          <a:bodyPr/>
          <a:lstStyle/>
          <a:p>
            <a:fld id="{000B26C5-8474-4B56-8A4B-9657BA518D67}" type="slidenum">
              <a:rPr lang="en-CA" smtClean="0"/>
              <a:t>67</a:t>
            </a:fld>
            <a:endParaRPr lang="en-CA"/>
          </a:p>
        </p:txBody>
      </p:sp>
    </p:spTree>
    <p:extLst>
      <p:ext uri="{BB962C8B-B14F-4D97-AF65-F5344CB8AC3E}">
        <p14:creationId xmlns:p14="http://schemas.microsoft.com/office/powerpoint/2010/main" val="8993517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600" baseline="0" dirty="0"/>
          </a:p>
        </p:txBody>
      </p:sp>
      <p:sp>
        <p:nvSpPr>
          <p:cNvPr id="4" name="Slide Number Placeholder 3"/>
          <p:cNvSpPr>
            <a:spLocks noGrp="1"/>
          </p:cNvSpPr>
          <p:nvPr>
            <p:ph type="sldNum" sz="quarter" idx="10"/>
          </p:nvPr>
        </p:nvSpPr>
        <p:spPr/>
        <p:txBody>
          <a:bodyPr/>
          <a:lstStyle/>
          <a:p>
            <a:fld id="{000B26C5-8474-4B56-8A4B-9657BA518D67}" type="slidenum">
              <a:rPr lang="en-CA" smtClean="0"/>
              <a:t>68</a:t>
            </a:fld>
            <a:endParaRPr lang="en-CA"/>
          </a:p>
        </p:txBody>
      </p:sp>
    </p:spTree>
    <p:extLst>
      <p:ext uri="{BB962C8B-B14F-4D97-AF65-F5344CB8AC3E}">
        <p14:creationId xmlns:p14="http://schemas.microsoft.com/office/powerpoint/2010/main" val="14106455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00B26C5-8474-4B56-8A4B-9657BA518D67}" type="slidenum">
              <a:rPr lang="en-CA" smtClean="0"/>
              <a:t>69</a:t>
            </a:fld>
            <a:endParaRPr lang="en-CA"/>
          </a:p>
        </p:txBody>
      </p:sp>
    </p:spTree>
    <p:extLst>
      <p:ext uri="{BB962C8B-B14F-4D97-AF65-F5344CB8AC3E}">
        <p14:creationId xmlns:p14="http://schemas.microsoft.com/office/powerpoint/2010/main" val="94971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7</a:t>
            </a:fld>
            <a:endParaRPr lang="en-CA"/>
          </a:p>
        </p:txBody>
      </p:sp>
    </p:spTree>
    <p:extLst>
      <p:ext uri="{BB962C8B-B14F-4D97-AF65-F5344CB8AC3E}">
        <p14:creationId xmlns:p14="http://schemas.microsoft.com/office/powerpoint/2010/main" val="12330528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70</a:t>
            </a:fld>
            <a:endParaRPr lang="en-CA"/>
          </a:p>
        </p:txBody>
      </p:sp>
    </p:spTree>
    <p:extLst>
      <p:ext uri="{BB962C8B-B14F-4D97-AF65-F5344CB8AC3E}">
        <p14:creationId xmlns:p14="http://schemas.microsoft.com/office/powerpoint/2010/main" val="19089137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0B26C5-8474-4B56-8A4B-9657BA518D67}" type="slidenum">
              <a:rPr lang="en-CA" smtClean="0"/>
              <a:t>71</a:t>
            </a:fld>
            <a:endParaRPr lang="en-CA"/>
          </a:p>
        </p:txBody>
      </p:sp>
    </p:spTree>
    <p:extLst>
      <p:ext uri="{BB962C8B-B14F-4D97-AF65-F5344CB8AC3E}">
        <p14:creationId xmlns:p14="http://schemas.microsoft.com/office/powerpoint/2010/main" val="42921286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0B26C5-8474-4B56-8A4B-9657BA518D67}" type="slidenum">
              <a:rPr lang="en-CA" smtClean="0"/>
              <a:t>72</a:t>
            </a:fld>
            <a:endParaRPr lang="en-CA"/>
          </a:p>
        </p:txBody>
      </p:sp>
    </p:spTree>
    <p:extLst>
      <p:ext uri="{BB962C8B-B14F-4D97-AF65-F5344CB8AC3E}">
        <p14:creationId xmlns:p14="http://schemas.microsoft.com/office/powerpoint/2010/main" val="1002827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8</a:t>
            </a:fld>
            <a:endParaRPr lang="en-CA"/>
          </a:p>
        </p:txBody>
      </p:sp>
    </p:spTree>
    <p:extLst>
      <p:ext uri="{BB962C8B-B14F-4D97-AF65-F5344CB8AC3E}">
        <p14:creationId xmlns:p14="http://schemas.microsoft.com/office/powerpoint/2010/main" val="3762129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00B26C5-8474-4B56-8A4B-9657BA518D67}" type="slidenum">
              <a:rPr lang="en-CA" smtClean="0"/>
              <a:t>9</a:t>
            </a:fld>
            <a:endParaRPr lang="en-CA"/>
          </a:p>
        </p:txBody>
      </p:sp>
    </p:spTree>
    <p:extLst>
      <p:ext uri="{BB962C8B-B14F-4D97-AF65-F5344CB8AC3E}">
        <p14:creationId xmlns:p14="http://schemas.microsoft.com/office/powerpoint/2010/main" val="3003557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CA0D82CD-E917-45CE-BA1A-72691A4477F7}" type="datetimeFigureOut">
              <a:rPr lang="en-CA" smtClean="0"/>
              <a:t>2018-05-18</a:t>
            </a:fld>
            <a:endParaRPr lang="en-CA"/>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CA"/>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F71ED6C5-9587-400A-8431-400F6D4C902B}" type="slidenum">
              <a:rPr lang="en-CA" smtClean="0"/>
              <a:t>‹#›</a:t>
            </a:fld>
            <a:endParaRPr lang="en-CA"/>
          </a:p>
        </p:txBody>
      </p:sp>
    </p:spTree>
    <p:extLst>
      <p:ext uri="{BB962C8B-B14F-4D97-AF65-F5344CB8AC3E}">
        <p14:creationId xmlns:p14="http://schemas.microsoft.com/office/powerpoint/2010/main" val="194684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0D82CD-E917-45CE-BA1A-72691A4477F7}" type="datetimeFigureOut">
              <a:rPr lang="en-CA" smtClean="0"/>
              <a:t>2018-05-18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71ED6C5-9587-400A-8431-400F6D4C902B}" type="slidenum">
              <a:rPr lang="en-CA" smtClean="0"/>
              <a:t>‹#›</a:t>
            </a:fld>
            <a:endParaRPr lang="en-CA"/>
          </a:p>
        </p:txBody>
      </p:sp>
    </p:spTree>
    <p:extLst>
      <p:ext uri="{BB962C8B-B14F-4D97-AF65-F5344CB8AC3E}">
        <p14:creationId xmlns:p14="http://schemas.microsoft.com/office/powerpoint/2010/main" val="2069077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CA0D82CD-E917-45CE-BA1A-72691A4477F7}" type="datetimeFigureOut">
              <a:rPr lang="en-CA" smtClean="0"/>
              <a:t>2018-05-18</a:t>
            </a:fld>
            <a:endParaRPr lang="en-CA"/>
          </a:p>
        </p:txBody>
      </p:sp>
      <p:sp>
        <p:nvSpPr>
          <p:cNvPr id="5" name="Footer Placeholder 4"/>
          <p:cNvSpPr>
            <a:spLocks noGrp="1"/>
          </p:cNvSpPr>
          <p:nvPr>
            <p:ph type="ftr" sz="quarter" idx="11"/>
          </p:nvPr>
        </p:nvSpPr>
        <p:spPr>
          <a:xfrm>
            <a:off x="774923" y="5951811"/>
            <a:ext cx="7896279" cy="365125"/>
          </a:xfrm>
        </p:spPr>
        <p:txBody>
          <a:bodyPr/>
          <a:lstStyle/>
          <a:p>
            <a:endParaRPr lang="en-CA"/>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F71ED6C5-9587-400A-8431-400F6D4C902B}" type="slidenum">
              <a:rPr lang="en-CA" smtClean="0"/>
              <a:t>‹#›</a:t>
            </a:fld>
            <a:endParaRPr lang="en-CA"/>
          </a:p>
        </p:txBody>
      </p:sp>
    </p:spTree>
    <p:extLst>
      <p:ext uri="{BB962C8B-B14F-4D97-AF65-F5344CB8AC3E}">
        <p14:creationId xmlns:p14="http://schemas.microsoft.com/office/powerpoint/2010/main" val="2543778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0D82CD-E917-45CE-BA1A-72691A4477F7}" type="datetimeFigureOut">
              <a:rPr lang="en-CA" smtClean="0"/>
              <a:t>2018-05-18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a:xfrm>
            <a:off x="10558300" y="5956137"/>
            <a:ext cx="1052508" cy="365125"/>
          </a:xfrm>
        </p:spPr>
        <p:txBody>
          <a:bodyPr/>
          <a:lstStyle/>
          <a:p>
            <a:fld id="{F71ED6C5-9587-400A-8431-400F6D4C902B}" type="slidenum">
              <a:rPr lang="en-CA" smtClean="0"/>
              <a:t>‹#›</a:t>
            </a:fld>
            <a:endParaRPr lang="en-CA"/>
          </a:p>
        </p:txBody>
      </p:sp>
    </p:spTree>
    <p:extLst>
      <p:ext uri="{BB962C8B-B14F-4D97-AF65-F5344CB8AC3E}">
        <p14:creationId xmlns:p14="http://schemas.microsoft.com/office/powerpoint/2010/main" val="3266824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A0D82CD-E917-45CE-BA1A-72691A4477F7}" type="datetimeFigureOut">
              <a:rPr lang="en-CA" smtClean="0"/>
              <a:t>2018-05-18</a:t>
            </a:fld>
            <a:endParaRPr lang="en-CA"/>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CA"/>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F71ED6C5-9587-400A-8431-400F6D4C902B}" type="slidenum">
              <a:rPr lang="en-CA" smtClean="0"/>
              <a:t>‹#›</a:t>
            </a:fld>
            <a:endParaRPr lang="en-CA"/>
          </a:p>
        </p:txBody>
      </p:sp>
    </p:spTree>
    <p:extLst>
      <p:ext uri="{BB962C8B-B14F-4D97-AF65-F5344CB8AC3E}">
        <p14:creationId xmlns:p14="http://schemas.microsoft.com/office/powerpoint/2010/main" val="194541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0D82CD-E917-45CE-BA1A-72691A4477F7}" type="datetimeFigureOut">
              <a:rPr lang="en-CA" smtClean="0"/>
              <a:t>2018-05-18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71ED6C5-9587-400A-8431-400F6D4C902B}" type="slidenum">
              <a:rPr lang="en-CA" smtClean="0"/>
              <a:t>‹#›</a:t>
            </a:fld>
            <a:endParaRPr lang="en-CA"/>
          </a:p>
        </p:txBody>
      </p:sp>
    </p:spTree>
    <p:extLst>
      <p:ext uri="{BB962C8B-B14F-4D97-AF65-F5344CB8AC3E}">
        <p14:creationId xmlns:p14="http://schemas.microsoft.com/office/powerpoint/2010/main" val="141739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0D82CD-E917-45CE-BA1A-72691A4477F7}" type="datetimeFigureOut">
              <a:rPr lang="en-CA" smtClean="0"/>
              <a:t>2018-05-18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F71ED6C5-9587-400A-8431-400F6D4C902B}" type="slidenum">
              <a:rPr lang="en-CA" smtClean="0"/>
              <a:t>‹#›</a:t>
            </a:fld>
            <a:endParaRPr lang="en-CA"/>
          </a:p>
        </p:txBody>
      </p:sp>
    </p:spTree>
    <p:extLst>
      <p:ext uri="{BB962C8B-B14F-4D97-AF65-F5344CB8AC3E}">
        <p14:creationId xmlns:p14="http://schemas.microsoft.com/office/powerpoint/2010/main" val="3959038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0D82CD-E917-45CE-BA1A-72691A4477F7}" type="datetimeFigureOut">
              <a:rPr lang="en-CA" smtClean="0"/>
              <a:t>2018-05-18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F71ED6C5-9587-400A-8431-400F6D4C902B}" type="slidenum">
              <a:rPr lang="en-CA" smtClean="0"/>
              <a:t>‹#›</a:t>
            </a:fld>
            <a:endParaRPr lang="en-CA"/>
          </a:p>
        </p:txBody>
      </p:sp>
    </p:spTree>
    <p:extLst>
      <p:ext uri="{BB962C8B-B14F-4D97-AF65-F5344CB8AC3E}">
        <p14:creationId xmlns:p14="http://schemas.microsoft.com/office/powerpoint/2010/main" val="1508446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0D82CD-E917-45CE-BA1A-72691A4477F7}" type="datetimeFigureOut">
              <a:rPr lang="en-CA" smtClean="0"/>
              <a:t>2018-05-18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F71ED6C5-9587-400A-8431-400F6D4C902B}" type="slidenum">
              <a:rPr lang="en-CA" smtClean="0"/>
              <a:t>‹#›</a:t>
            </a:fld>
            <a:endParaRPr lang="en-CA"/>
          </a:p>
        </p:txBody>
      </p:sp>
    </p:spTree>
    <p:extLst>
      <p:ext uri="{BB962C8B-B14F-4D97-AF65-F5344CB8AC3E}">
        <p14:creationId xmlns:p14="http://schemas.microsoft.com/office/powerpoint/2010/main" val="3059259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CA0D82CD-E917-45CE-BA1A-72691A4477F7}" type="datetimeFigureOut">
              <a:rPr lang="en-CA" smtClean="0"/>
              <a:t>2018-05-18</a:t>
            </a:fld>
            <a:endParaRPr lang="en-CA"/>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CA"/>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F71ED6C5-9587-400A-8431-400F6D4C902B}" type="slidenum">
              <a:rPr lang="en-CA" smtClean="0"/>
              <a:t>‹#›</a:t>
            </a:fld>
            <a:endParaRPr lang="en-CA"/>
          </a:p>
        </p:txBody>
      </p:sp>
    </p:spTree>
    <p:extLst>
      <p:ext uri="{BB962C8B-B14F-4D97-AF65-F5344CB8AC3E}">
        <p14:creationId xmlns:p14="http://schemas.microsoft.com/office/powerpoint/2010/main" val="4055034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0D82CD-E917-45CE-BA1A-72691A4477F7}" type="datetimeFigureOut">
              <a:rPr lang="en-CA" smtClean="0"/>
              <a:t>2018-05-18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71ED6C5-9587-400A-8431-400F6D4C902B}" type="slidenum">
              <a:rPr lang="en-CA" smtClean="0"/>
              <a:t>‹#›</a:t>
            </a:fld>
            <a:endParaRPr lang="en-CA"/>
          </a:p>
        </p:txBody>
      </p:sp>
    </p:spTree>
    <p:extLst>
      <p:ext uri="{BB962C8B-B14F-4D97-AF65-F5344CB8AC3E}">
        <p14:creationId xmlns:p14="http://schemas.microsoft.com/office/powerpoint/2010/main" val="2870346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CA0D82CD-E917-45CE-BA1A-72691A4477F7}" type="datetimeFigureOut">
              <a:rPr lang="en-CA" smtClean="0"/>
              <a:t>2018-05-18</a:t>
            </a:fld>
            <a:endParaRPr lang="en-CA"/>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CA"/>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F71ED6C5-9587-400A-8431-400F6D4C902B}" type="slidenum">
              <a:rPr lang="en-CA" smtClean="0"/>
              <a:t>‹#›</a:t>
            </a:fld>
            <a:endParaRPr lang="en-CA"/>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3549867"/>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nasa.gov/"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hyperlink" Target="http://en.wikipedia.org/wiki/Mind%E2%80%93body_proble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news.stanford.edu/news/2011/september/compatibilism-perry-philosophy-091511.html" TargetMode="External"/><Relationship Id="rId5" Type="http://schemas.openxmlformats.org/officeDocument/2006/relationships/hyperlink" Target="http://en.wikipedia.org/wiki/Neuroscience_of_free_will" TargetMode="External"/><Relationship Id="rId4" Type="http://schemas.openxmlformats.org/officeDocument/2006/relationships/hyperlink" Target="http://en.wikipedia.org/wiki/Dualism_(philosophy_of_mind)"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clearcode.cc/blog/good-bad-ugly-native-advertisin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21.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hyperlink" Target="https://youtu.be/E_F5GxCwizc?t=3m5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climate.nasa.gov/evidenc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gjVjr-qOpNk"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www.scientificamerican.com/podcast/episode.cfm?id=primetime-fox-news-and-wsj-editoria-12-09-21"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corporations.org/media/"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3.jpg"/></Relationships>
</file>

<file path=ppt/slides/_rels/slide39.xml.rels><?xml version="1.0" encoding="UTF-8" standalone="yes"?>
<Relationships xmlns="http://schemas.openxmlformats.org/package/2006/relationships"><Relationship Id="rId3" Type="http://schemas.openxmlformats.org/officeDocument/2006/relationships/hyperlink" Target="http://www.mediachannel.org/"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www.youtube.com/watch?v=y_7-XZb9s2Y"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www.crtc.gc.ca/eng/cancon/mandate.htm"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www.cipo.ic.gc.ca/eic/site/cipointernet-internetopic.nsf/eng/h_wr00003.html?OpenDocument"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www.youtube.com/watch?v=yAmmtCJxJJY"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49.xml.rels><?xml version="1.0" encoding="UTF-8" standalone="yes"?>
<Relationships xmlns="http://schemas.openxmlformats.org/package/2006/relationships"><Relationship Id="rId3" Type="http://schemas.openxmlformats.org/officeDocument/2006/relationships/hyperlink" Target="http://www.billboard.com/articles/news/6706919/happy-birthday-song-public-domain-warner-chappel"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en.wikipedia.org/wiki/Seven_dirty_words"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www.youtube.com/watch?v=dxR4RpPL1rc"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Music_Canada"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Music_Canada"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hyperlink" Target="http://en.wikipedia.org/wiki/Canadian_motion_picture_rating_system" TargetMode="External"/><Relationship Id="rId4" Type="http://schemas.openxmlformats.org/officeDocument/2006/relationships/hyperlink" Target="http://www.mpaa.org/film-rating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Music_Canada"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www.cbsc.ca/english/agvot/englishsystem.php" TargetMode="External"/><Relationship Id="rId5" Type="http://schemas.openxmlformats.org/officeDocument/2006/relationships/hyperlink" Target="http://en.wikipedia.org/wiki/Canadian_motion_picture_rating_system" TargetMode="External"/><Relationship Id="rId4" Type="http://schemas.openxmlformats.org/officeDocument/2006/relationships/hyperlink" Target="http://www.mpaa.org/film-rating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en.wikipedia.org/wiki/Watershed_(television)" TargetMode="External"/><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Music_Canada" TargetMode="External"/><Relationship Id="rId7" Type="http://schemas.openxmlformats.org/officeDocument/2006/relationships/hyperlink" Target="http://www.esrb.org/"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hyperlink" Target="http://en.wikipedia.org/wiki/Television_content_rating_systems#Canada" TargetMode="External"/><Relationship Id="rId5" Type="http://schemas.openxmlformats.org/officeDocument/2006/relationships/hyperlink" Target="http://en.wikipedia.org/wiki/Canadian_motion_picture_rating_system" TargetMode="External"/><Relationship Id="rId4" Type="http://schemas.openxmlformats.org/officeDocument/2006/relationships/hyperlink" Target="http://www.mpaa.org/film-rating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www.statcan.gc.ca/pub/11-630-x/11-630-x2015001-eng.htm"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6.svg"/></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hyperlink" Target="https://local.theonion.com/area-facebook-user-incredibly-stupid-1819576827" TargetMode="External"/><Relationship Id="rId5" Type="http://schemas.openxmlformats.org/officeDocument/2006/relationships/image" Target="../media/image58.png"/><Relationship Id="rId4" Type="http://schemas.openxmlformats.org/officeDocument/2006/relationships/hyperlink" Target="https://www.thecut.com/2014/08/why-facebooks-satire-tag-is-necessary.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cnn.com/2012/09/28/world/iran-news-agency-duped/index.html"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Pragmatic analysis</a:t>
            </a:r>
          </a:p>
        </p:txBody>
      </p:sp>
      <p:sp>
        <p:nvSpPr>
          <p:cNvPr id="3" name="Subtitle 2"/>
          <p:cNvSpPr>
            <a:spLocks noGrp="1"/>
          </p:cNvSpPr>
          <p:nvPr>
            <p:ph type="subTitle" idx="1"/>
          </p:nvPr>
        </p:nvSpPr>
        <p:spPr/>
        <p:txBody>
          <a:bodyPr>
            <a:normAutofit/>
          </a:bodyPr>
          <a:lstStyle/>
          <a:p>
            <a:r>
              <a:rPr lang="en-CA" sz="2400" dirty="0"/>
              <a:t>Mdsa01 – May 17, 2018</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440" y="723900"/>
            <a:ext cx="876300" cy="876300"/>
          </a:xfrm>
          <a:prstGeom prst="rect">
            <a:avLst/>
          </a:prstGeom>
        </p:spPr>
      </p:pic>
    </p:spTree>
    <p:extLst>
      <p:ext uri="{BB962C8B-B14F-4D97-AF65-F5344CB8AC3E}">
        <p14:creationId xmlns:p14="http://schemas.microsoft.com/office/powerpoint/2010/main" val="1537876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Orienting questions</a:t>
            </a:r>
          </a:p>
        </p:txBody>
      </p:sp>
      <p:sp>
        <p:nvSpPr>
          <p:cNvPr id="5" name="Content Placeholder 4"/>
          <p:cNvSpPr>
            <a:spLocks noGrp="1"/>
          </p:cNvSpPr>
          <p:nvPr>
            <p:ph idx="1"/>
          </p:nvPr>
        </p:nvSpPr>
        <p:spPr/>
        <p:txBody>
          <a:bodyPr>
            <a:normAutofit/>
          </a:bodyPr>
          <a:lstStyle/>
          <a:p>
            <a:r>
              <a:rPr lang="en-CA" sz="2400" dirty="0"/>
              <a:t>Should media be regulated? If so, how?</a:t>
            </a:r>
          </a:p>
          <a:p>
            <a:endParaRPr lang="en-CA" sz="2400" dirty="0"/>
          </a:p>
          <a:p>
            <a:r>
              <a:rPr lang="en-CA" sz="2400" dirty="0"/>
              <a:t>What are the </a:t>
            </a:r>
            <a:r>
              <a:rPr lang="en-CA" sz="2400" b="1" dirty="0"/>
              <a:t>consequences and contingencies</a:t>
            </a:r>
            <a:r>
              <a:rPr lang="en-CA" sz="2400" dirty="0"/>
              <a:t> involved in regulation?</a:t>
            </a:r>
          </a:p>
          <a:p>
            <a:endParaRPr lang="en-CA" sz="2400" dirty="0"/>
          </a:p>
          <a:p>
            <a:r>
              <a:rPr lang="en-CA" sz="2400" dirty="0"/>
              <a:t>What is the most practical resolution to a problem?</a:t>
            </a:r>
          </a:p>
        </p:txBody>
      </p:sp>
    </p:spTree>
    <p:extLst>
      <p:ext uri="{BB962C8B-B14F-4D97-AF65-F5344CB8AC3E}">
        <p14:creationId xmlns:p14="http://schemas.microsoft.com/office/powerpoint/2010/main" val="396751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3494" y="1900731"/>
            <a:ext cx="1669765" cy="988332"/>
          </a:xfrm>
        </p:spPr>
        <p:txBody>
          <a:bodyPr/>
          <a:lstStyle/>
          <a:p>
            <a:r>
              <a:rPr lang="en-CA" dirty="0">
                <a:solidFill>
                  <a:schemeClr val="tx1"/>
                </a:solidFill>
              </a:rPr>
              <a:t>what</a:t>
            </a:r>
          </a:p>
        </p:txBody>
      </p:sp>
      <p:sp>
        <p:nvSpPr>
          <p:cNvPr id="5" name="Title 3"/>
          <p:cNvSpPr txBox="1">
            <a:spLocks/>
          </p:cNvSpPr>
          <p:nvPr/>
        </p:nvSpPr>
        <p:spPr>
          <a:xfrm>
            <a:off x="2160834" y="2450787"/>
            <a:ext cx="1669765" cy="988332"/>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dirty="0">
                <a:solidFill>
                  <a:schemeClr val="tx1"/>
                </a:solidFill>
              </a:rPr>
              <a:t>should</a:t>
            </a:r>
          </a:p>
        </p:txBody>
      </p:sp>
      <p:sp>
        <p:nvSpPr>
          <p:cNvPr id="6" name="Title 3"/>
          <p:cNvSpPr txBox="1">
            <a:spLocks/>
          </p:cNvSpPr>
          <p:nvPr/>
        </p:nvSpPr>
        <p:spPr>
          <a:xfrm>
            <a:off x="4450912" y="3065012"/>
            <a:ext cx="1669765" cy="988332"/>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dirty="0">
                <a:solidFill>
                  <a:schemeClr val="tx1"/>
                </a:solidFill>
              </a:rPr>
              <a:t>we</a:t>
            </a:r>
          </a:p>
        </p:txBody>
      </p:sp>
      <p:sp>
        <p:nvSpPr>
          <p:cNvPr id="7" name="Title 3"/>
          <p:cNvSpPr txBox="1">
            <a:spLocks/>
          </p:cNvSpPr>
          <p:nvPr/>
        </p:nvSpPr>
        <p:spPr>
          <a:xfrm>
            <a:off x="6120677" y="3775984"/>
            <a:ext cx="1669765" cy="988332"/>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sz="4400" b="1" dirty="0">
                <a:solidFill>
                  <a:schemeClr val="tx1"/>
                </a:solidFill>
              </a:rPr>
              <a:t>do</a:t>
            </a:r>
          </a:p>
        </p:txBody>
      </p:sp>
      <p:sp>
        <p:nvSpPr>
          <p:cNvPr id="8" name="Title 3"/>
          <p:cNvSpPr txBox="1">
            <a:spLocks/>
          </p:cNvSpPr>
          <p:nvPr/>
        </p:nvSpPr>
        <p:spPr>
          <a:xfrm>
            <a:off x="8445681" y="4270150"/>
            <a:ext cx="1669765" cy="988332"/>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dirty="0">
                <a:solidFill>
                  <a:schemeClr val="tx1"/>
                </a:solidFill>
              </a:rPr>
              <a:t>about</a:t>
            </a:r>
          </a:p>
        </p:txBody>
      </p:sp>
      <p:sp>
        <p:nvSpPr>
          <p:cNvPr id="9" name="Title 3"/>
          <p:cNvSpPr txBox="1">
            <a:spLocks/>
          </p:cNvSpPr>
          <p:nvPr/>
        </p:nvSpPr>
        <p:spPr>
          <a:xfrm>
            <a:off x="10701529" y="4764316"/>
            <a:ext cx="1669765" cy="988332"/>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dirty="0">
                <a:solidFill>
                  <a:schemeClr val="tx1"/>
                </a:solidFill>
              </a:rPr>
              <a:t>It??</a:t>
            </a:r>
          </a:p>
        </p:txBody>
      </p:sp>
      <p:sp>
        <p:nvSpPr>
          <p:cNvPr id="12" name="TextBox 11"/>
          <p:cNvSpPr txBox="1"/>
          <p:nvPr/>
        </p:nvSpPr>
        <p:spPr>
          <a:xfrm>
            <a:off x="609600" y="1216595"/>
            <a:ext cx="8520602" cy="523220"/>
          </a:xfrm>
          <a:prstGeom prst="rect">
            <a:avLst/>
          </a:prstGeom>
          <a:noFill/>
        </p:spPr>
        <p:txBody>
          <a:bodyPr wrap="none" rtlCol="0">
            <a:spAutoFit/>
          </a:bodyPr>
          <a:lstStyle/>
          <a:p>
            <a:r>
              <a:rPr lang="en-CA" sz="2800" dirty="0">
                <a:solidFill>
                  <a:schemeClr val="bg2"/>
                </a:solidFill>
              </a:rPr>
              <a:t>PRIMARY QUESTION FOR ALL PRAGMATIC ANALYSIS</a:t>
            </a:r>
          </a:p>
        </p:txBody>
      </p:sp>
    </p:spTree>
    <p:extLst>
      <p:ext uri="{BB962C8B-B14F-4D97-AF65-F5344CB8AC3E}">
        <p14:creationId xmlns:p14="http://schemas.microsoft.com/office/powerpoint/2010/main" val="3928147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5623560"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1416" y="457200"/>
            <a:ext cx="562356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AE95F3AA-1D84-4161-BFC0-899E2E11CD8F}"/>
              </a:ext>
            </a:extLst>
          </p:cNvPr>
          <p:cNvSpPr>
            <a:spLocks noGrp="1"/>
          </p:cNvSpPr>
          <p:nvPr>
            <p:ph type="title"/>
          </p:nvPr>
        </p:nvSpPr>
        <p:spPr>
          <a:xfrm>
            <a:off x="581192" y="1507414"/>
            <a:ext cx="5120255" cy="3903332"/>
          </a:xfrm>
        </p:spPr>
        <p:txBody>
          <a:bodyPr anchor="t">
            <a:normAutofit/>
          </a:bodyPr>
          <a:lstStyle/>
          <a:p>
            <a:r>
              <a:rPr lang="en-CA" sz="4000" dirty="0">
                <a:solidFill>
                  <a:schemeClr val="accent2"/>
                </a:solidFill>
              </a:rPr>
              <a:t>Definition:</a:t>
            </a:r>
            <a:br>
              <a:rPr lang="en-CA" sz="4000" dirty="0">
                <a:solidFill>
                  <a:schemeClr val="accent2"/>
                </a:solidFill>
              </a:rPr>
            </a:br>
            <a:r>
              <a:rPr lang="en-CA" sz="4000" dirty="0">
                <a:solidFill>
                  <a:schemeClr val="accent2"/>
                </a:solidFill>
              </a:rPr>
              <a:t>Pragmatism</a:t>
            </a:r>
          </a:p>
        </p:txBody>
      </p:sp>
      <p:sp>
        <p:nvSpPr>
          <p:cNvPr id="5" name="Content Placeholder 4">
            <a:extLst>
              <a:ext uri="{FF2B5EF4-FFF2-40B4-BE49-F238E27FC236}">
                <a16:creationId xmlns:a16="http://schemas.microsoft.com/office/drawing/2014/main" id="{7570B46A-51AC-47AB-BF86-F24FCDCAA3B3}"/>
              </a:ext>
            </a:extLst>
          </p:cNvPr>
          <p:cNvSpPr>
            <a:spLocks noGrp="1"/>
          </p:cNvSpPr>
          <p:nvPr>
            <p:ph idx="1"/>
          </p:nvPr>
        </p:nvSpPr>
        <p:spPr>
          <a:xfrm>
            <a:off x="5107578" y="1507415"/>
            <a:ext cx="6503230" cy="4697442"/>
          </a:xfrm>
          <a:ln w="57150">
            <a:noFill/>
          </a:ln>
        </p:spPr>
        <p:txBody>
          <a:bodyPr anchor="t">
            <a:normAutofit lnSpcReduction="10000"/>
          </a:bodyPr>
          <a:lstStyle/>
          <a:p>
            <a:r>
              <a:rPr lang="en-US" sz="2800" dirty="0"/>
              <a:t>“Pragmatism is a branch of philosophy that </a:t>
            </a:r>
            <a:r>
              <a:rPr lang="en-US" sz="2800" b="1" dirty="0"/>
              <a:t>assesses truth in terms of effect</a:t>
            </a:r>
            <a:r>
              <a:rPr lang="en-US" sz="2800" dirty="0"/>
              <a:t>, </a:t>
            </a:r>
            <a:r>
              <a:rPr lang="en-US" sz="2800" b="1" dirty="0"/>
              <a:t>outcome</a:t>
            </a:r>
            <a:r>
              <a:rPr lang="en-US" sz="2800" dirty="0"/>
              <a:t>, and </a:t>
            </a:r>
            <a:r>
              <a:rPr lang="en-US" sz="2800" b="1" dirty="0"/>
              <a:t>practicality</a:t>
            </a:r>
            <a:r>
              <a:rPr lang="en-US" sz="2800" dirty="0"/>
              <a:t>. Unlike earlier metaphysical philosophers, who viewed truth as a transcendental constant waiting to be discovered, Pragmatists claim </a:t>
            </a:r>
            <a:r>
              <a:rPr lang="en-US" sz="2800" b="1" dirty="0"/>
              <a:t>that truth depends on the degree to which a concept or theory provides us with useful results</a:t>
            </a:r>
            <a:r>
              <a:rPr lang="en-US" sz="2800" dirty="0"/>
              <a:t> in the process of solving problems” (Ott and Mack 82).</a:t>
            </a:r>
            <a:endParaRPr lang="en-CA" sz="2800" dirty="0"/>
          </a:p>
        </p:txBody>
      </p:sp>
    </p:spTree>
    <p:extLst>
      <p:ext uri="{BB962C8B-B14F-4D97-AF65-F5344CB8AC3E}">
        <p14:creationId xmlns:p14="http://schemas.microsoft.com/office/powerpoint/2010/main" val="264914451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Contra metaphysics</a:t>
            </a:r>
          </a:p>
        </p:txBody>
      </p:sp>
      <p:sp>
        <p:nvSpPr>
          <p:cNvPr id="15363" name="Rectangle 3"/>
          <p:cNvSpPr>
            <a:spLocks noGrp="1" noChangeArrowheads="1"/>
          </p:cNvSpPr>
          <p:nvPr>
            <p:ph idx="1"/>
          </p:nvPr>
        </p:nvSpPr>
        <p:spPr>
          <a:xfrm>
            <a:off x="581192" y="2180496"/>
            <a:ext cx="6698149" cy="3678303"/>
          </a:xfrm>
        </p:spPr>
        <p:txBody>
          <a:bodyPr rtlCol="0">
            <a:normAutofit/>
          </a:bodyPr>
          <a:lstStyle/>
          <a:p>
            <a:pPr marL="0" indent="0">
              <a:spcAft>
                <a:spcPts val="0"/>
              </a:spcAft>
              <a:buNone/>
              <a:defRPr/>
            </a:pPr>
            <a:r>
              <a:rPr lang="en-US" sz="2800" u="sng" dirty="0"/>
              <a:t>Metaphysics</a:t>
            </a:r>
            <a:r>
              <a:rPr lang="en-US" sz="2800" dirty="0"/>
              <a:t>:</a:t>
            </a:r>
          </a:p>
          <a:p>
            <a:pPr marL="514350" indent="-514350">
              <a:spcAft>
                <a:spcPts val="0"/>
              </a:spcAft>
              <a:buNone/>
              <a:defRPr/>
            </a:pPr>
            <a:r>
              <a:rPr lang="en-US" sz="2800" dirty="0"/>
              <a:t>Study of being and existence (ontology) and the world (cosmology)</a:t>
            </a:r>
          </a:p>
          <a:p>
            <a:pPr>
              <a:lnSpc>
                <a:spcPct val="80000"/>
              </a:lnSpc>
              <a:spcAft>
                <a:spcPts val="0"/>
              </a:spcAft>
              <a:buNone/>
              <a:defRPr/>
            </a:pPr>
            <a:r>
              <a:rPr lang="en-US" sz="2800" dirty="0"/>
              <a:t>			</a:t>
            </a:r>
          </a:p>
          <a:p>
            <a:pPr>
              <a:lnSpc>
                <a:spcPct val="80000"/>
              </a:lnSpc>
              <a:spcAft>
                <a:spcPts val="0"/>
              </a:spcAft>
              <a:buNone/>
              <a:defRPr/>
            </a:pPr>
            <a:endParaRPr lang="en-US" sz="2800" dirty="0"/>
          </a:p>
          <a:p>
            <a:pPr>
              <a:lnSpc>
                <a:spcPct val="80000"/>
              </a:lnSpc>
              <a:spcAft>
                <a:spcPts val="0"/>
              </a:spcAft>
              <a:buNone/>
              <a:defRPr/>
            </a:pPr>
            <a:endParaRPr lang="en-US" sz="2800" dirty="0"/>
          </a:p>
          <a:p>
            <a:pPr>
              <a:lnSpc>
                <a:spcPct val="80000"/>
              </a:lnSpc>
              <a:spcAft>
                <a:spcPts val="0"/>
              </a:spcAft>
              <a:buNone/>
              <a:defRPr/>
            </a:pPr>
            <a:endParaRPr lang="en-US" sz="2800" dirty="0"/>
          </a:p>
          <a:p>
            <a:pPr>
              <a:lnSpc>
                <a:spcPct val="80000"/>
              </a:lnSpc>
              <a:spcAft>
                <a:spcPts val="0"/>
              </a:spcAft>
              <a:buNone/>
              <a:defRPr/>
            </a:pPr>
            <a:endParaRPr lang="en-US" sz="2800" dirty="0"/>
          </a:p>
          <a:p>
            <a:pPr>
              <a:lnSpc>
                <a:spcPct val="80000"/>
              </a:lnSpc>
              <a:spcAft>
                <a:spcPts val="0"/>
              </a:spcAft>
              <a:buNone/>
              <a:defRPr/>
            </a:pPr>
            <a:endParaRPr lang="en-US" sz="2800" dirty="0"/>
          </a:p>
        </p:txBody>
      </p:sp>
      <p:sp>
        <p:nvSpPr>
          <p:cNvPr id="7171" name="TextBox 4"/>
          <p:cNvSpPr txBox="1">
            <a:spLocks noChangeArrowheads="1"/>
          </p:cNvSpPr>
          <p:nvPr/>
        </p:nvSpPr>
        <p:spPr bwMode="auto">
          <a:xfrm>
            <a:off x="7279341" y="5915830"/>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CA" altLang="en-US" sz="1200" dirty="0"/>
              <a:t>M81 spiral galaxy</a:t>
            </a:r>
          </a:p>
          <a:p>
            <a:r>
              <a:rPr lang="en-CA" altLang="en-US" sz="1200" dirty="0"/>
              <a:t>Image source: </a:t>
            </a:r>
            <a:r>
              <a:rPr lang="en-US" altLang="en-US" sz="1200" dirty="0">
                <a:hlinkClick r:id="rId3"/>
              </a:rPr>
              <a:t>http://www.nasa.gov</a:t>
            </a:r>
            <a:endParaRPr lang="en-CA" altLang="en-US" sz="1200" dirty="0"/>
          </a:p>
        </p:txBody>
      </p:sp>
      <p:sp>
        <p:nvSpPr>
          <p:cNvPr id="7172" name="TextBox 5"/>
          <p:cNvSpPr txBox="1">
            <a:spLocks noChangeArrowheads="1"/>
          </p:cNvSpPr>
          <p:nvPr/>
        </p:nvSpPr>
        <p:spPr bwMode="auto">
          <a:xfrm>
            <a:off x="581192" y="4055271"/>
            <a:ext cx="66294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CA" altLang="en-US" sz="2800" b="1" dirty="0"/>
              <a:t>What is the meaning of life? What does it mean to be?</a:t>
            </a:r>
            <a:r>
              <a:rPr lang="en-CA" altLang="en-US" dirty="0"/>
              <a:t>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9817" y="2172246"/>
            <a:ext cx="4532334" cy="3504654"/>
          </a:xfrm>
          <a:prstGeom prst="rect">
            <a:avLst/>
          </a:prstGeom>
        </p:spPr>
      </p:pic>
    </p:spTree>
    <p:extLst>
      <p:ext uri="{BB962C8B-B14F-4D97-AF65-F5344CB8AC3E}">
        <p14:creationId xmlns:p14="http://schemas.microsoft.com/office/powerpoint/2010/main" val="348174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CA" altLang="en-US" dirty="0"/>
              <a:t>Principles of Metaphysics</a:t>
            </a:r>
          </a:p>
        </p:txBody>
      </p:sp>
      <p:sp>
        <p:nvSpPr>
          <p:cNvPr id="8195" name="Content Placeholder 2"/>
          <p:cNvSpPr>
            <a:spLocks noGrp="1"/>
          </p:cNvSpPr>
          <p:nvPr>
            <p:ph idx="1"/>
          </p:nvPr>
        </p:nvSpPr>
        <p:spPr>
          <a:xfrm>
            <a:off x="581192" y="1392794"/>
            <a:ext cx="9629608" cy="4450976"/>
          </a:xfrm>
        </p:spPr>
        <p:txBody>
          <a:bodyPr>
            <a:normAutofit/>
          </a:bodyPr>
          <a:lstStyle/>
          <a:p>
            <a:pPr eaLnBrk="1" hangingPunct="1">
              <a:lnSpc>
                <a:spcPct val="120000"/>
              </a:lnSpc>
            </a:pPr>
            <a:r>
              <a:rPr lang="en-US" altLang="en-US" sz="2000" i="1" u="sng" dirty="0">
                <a:solidFill>
                  <a:srgbClr val="FF0000"/>
                </a:solidFill>
              </a:rPr>
              <a:t>T</a:t>
            </a:r>
            <a:r>
              <a:rPr lang="en-US" altLang="en-US" sz="2000" i="1" dirty="0"/>
              <a:t>ruth</a:t>
            </a:r>
            <a:r>
              <a:rPr lang="en-US" altLang="en-US" sz="2000" dirty="0"/>
              <a:t> is transcendent, constant, universal</a:t>
            </a:r>
          </a:p>
          <a:p>
            <a:pPr eaLnBrk="1" hangingPunct="1">
              <a:lnSpc>
                <a:spcPct val="120000"/>
              </a:lnSpc>
            </a:pPr>
            <a:r>
              <a:rPr lang="en-US" altLang="en-US" sz="2000" i="1" u="sng" dirty="0">
                <a:solidFill>
                  <a:srgbClr val="FF0000"/>
                </a:solidFill>
              </a:rPr>
              <a:t>T</a:t>
            </a:r>
            <a:r>
              <a:rPr lang="en-US" altLang="en-US" sz="2000" i="1" dirty="0"/>
              <a:t>ruth</a:t>
            </a:r>
            <a:r>
              <a:rPr lang="en-US" altLang="en-US" sz="2000" dirty="0"/>
              <a:t> is “out there” waiting to be discovered</a:t>
            </a:r>
          </a:p>
          <a:p>
            <a:pPr eaLnBrk="1" hangingPunct="1">
              <a:lnSpc>
                <a:spcPct val="120000"/>
              </a:lnSpc>
            </a:pPr>
            <a:r>
              <a:rPr lang="en-US" altLang="en-US" sz="2000" i="1" u="sng" dirty="0">
                <a:solidFill>
                  <a:srgbClr val="FF0000"/>
                </a:solidFill>
              </a:rPr>
              <a:t>T</a:t>
            </a:r>
            <a:r>
              <a:rPr lang="en-US" altLang="en-US" sz="2000" i="1" dirty="0"/>
              <a:t>ruth</a:t>
            </a:r>
            <a:r>
              <a:rPr lang="en-US" altLang="en-US" sz="2000" dirty="0"/>
              <a:t> can never be fully known</a:t>
            </a:r>
          </a:p>
          <a:p>
            <a:pPr eaLnBrk="1" hangingPunct="1">
              <a:lnSpc>
                <a:spcPct val="120000"/>
              </a:lnSpc>
            </a:pPr>
            <a:r>
              <a:rPr lang="en-US" altLang="en-US" sz="2000" dirty="0"/>
              <a:t>Longstanding debates:</a:t>
            </a:r>
          </a:p>
          <a:p>
            <a:pPr eaLnBrk="1" hangingPunct="1">
              <a:lnSpc>
                <a:spcPct val="120000"/>
              </a:lnSpc>
              <a:buFont typeface="Arial" panose="020B0604020202020204" pitchFamily="34" charset="0"/>
              <a:buNone/>
            </a:pPr>
            <a:r>
              <a:rPr lang="en-US" altLang="en-US" sz="2000" dirty="0"/>
              <a:t>		●  mind/body</a:t>
            </a:r>
          </a:p>
          <a:p>
            <a:pPr eaLnBrk="1" hangingPunct="1">
              <a:lnSpc>
                <a:spcPct val="120000"/>
              </a:lnSpc>
              <a:buFont typeface="Arial" panose="020B0604020202020204" pitchFamily="34" charset="0"/>
              <a:buNone/>
            </a:pPr>
            <a:r>
              <a:rPr lang="en-US" altLang="en-US" sz="2000" dirty="0"/>
              <a:t>		●  free will/determinism</a:t>
            </a:r>
          </a:p>
        </p:txBody>
      </p:sp>
      <p:sp>
        <p:nvSpPr>
          <p:cNvPr id="2" name="Rectangle 1"/>
          <p:cNvSpPr/>
          <p:nvPr/>
        </p:nvSpPr>
        <p:spPr>
          <a:xfrm>
            <a:off x="5159187" y="3817992"/>
            <a:ext cx="6096000" cy="757130"/>
          </a:xfrm>
          <a:prstGeom prst="rect">
            <a:avLst/>
          </a:prstGeom>
          <a:ln>
            <a:solidFill>
              <a:schemeClr val="accent1"/>
            </a:solidFill>
          </a:ln>
        </p:spPr>
        <p:txBody>
          <a:bodyPr>
            <a:spAutoFit/>
          </a:bodyPr>
          <a:lstStyle/>
          <a:p>
            <a:pPr>
              <a:lnSpc>
                <a:spcPct val="120000"/>
              </a:lnSpc>
            </a:pPr>
            <a:r>
              <a:rPr lang="en-CA" altLang="en-US" dirty="0">
                <a:hlinkClick r:id="rId3"/>
              </a:rPr>
              <a:t>http://en.wikipedia.org/wiki/Mind%E2%80%93body_problem</a:t>
            </a:r>
            <a:endParaRPr lang="en-CA" altLang="en-US" dirty="0"/>
          </a:p>
          <a:p>
            <a:pPr>
              <a:lnSpc>
                <a:spcPct val="120000"/>
              </a:lnSpc>
            </a:pPr>
            <a:r>
              <a:rPr lang="en-CA" altLang="en-US" dirty="0">
                <a:hlinkClick r:id="rId4"/>
              </a:rPr>
              <a:t>http://en.wikipedia.org/wiki/Dualism_(philosophy_of_mind)</a:t>
            </a:r>
            <a:endParaRPr lang="en-US" altLang="en-US" dirty="0"/>
          </a:p>
        </p:txBody>
      </p:sp>
      <p:sp>
        <p:nvSpPr>
          <p:cNvPr id="3" name="Rectangle 2"/>
          <p:cNvSpPr/>
          <p:nvPr/>
        </p:nvSpPr>
        <p:spPr>
          <a:xfrm>
            <a:off x="5159187" y="5097300"/>
            <a:ext cx="6096000" cy="1089529"/>
          </a:xfrm>
          <a:prstGeom prst="rect">
            <a:avLst/>
          </a:prstGeom>
          <a:ln>
            <a:solidFill>
              <a:schemeClr val="accent1"/>
            </a:solidFill>
          </a:ln>
        </p:spPr>
        <p:txBody>
          <a:bodyPr>
            <a:spAutoFit/>
          </a:bodyPr>
          <a:lstStyle/>
          <a:p>
            <a:pPr>
              <a:lnSpc>
                <a:spcPct val="120000"/>
              </a:lnSpc>
            </a:pPr>
            <a:r>
              <a:rPr lang="en-CA" altLang="en-US" dirty="0">
                <a:hlinkClick r:id="rId5"/>
              </a:rPr>
              <a:t>http://en.wikipedia.org/wiki/Neuroscience_of_free_will</a:t>
            </a:r>
            <a:endParaRPr lang="en-US" altLang="en-US" dirty="0"/>
          </a:p>
          <a:p>
            <a:pPr>
              <a:lnSpc>
                <a:spcPct val="120000"/>
              </a:lnSpc>
            </a:pPr>
            <a:r>
              <a:rPr lang="en-CA" altLang="en-US" dirty="0">
                <a:hlinkClick r:id="rId6"/>
              </a:rPr>
              <a:t>http://news.stanford.edu/news/2011/september/compatibilism-perry-philosophy-091511.html</a:t>
            </a:r>
            <a:endParaRPr lang="en-CA" altLang="en-US" dirty="0"/>
          </a:p>
        </p:txBody>
      </p:sp>
      <p:cxnSp>
        <p:nvCxnSpPr>
          <p:cNvPr id="5" name="Curved Connector 4"/>
          <p:cNvCxnSpPr/>
          <p:nvPr/>
        </p:nvCxnSpPr>
        <p:spPr>
          <a:xfrm flipV="1">
            <a:off x="2702859" y="4196557"/>
            <a:ext cx="2286000" cy="240972"/>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Curved Connector 6"/>
          <p:cNvCxnSpPr/>
          <p:nvPr/>
        </p:nvCxnSpPr>
        <p:spPr>
          <a:xfrm>
            <a:off x="3711388" y="4854388"/>
            <a:ext cx="1277471" cy="787676"/>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70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195">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44465" y="1361746"/>
            <a:ext cx="5729967" cy="830997"/>
          </a:xfrm>
          <a:prstGeom prst="rect">
            <a:avLst/>
          </a:prstGeom>
        </p:spPr>
        <p:txBody>
          <a:bodyPr wrap="none">
            <a:spAutoFit/>
          </a:bodyPr>
          <a:lstStyle/>
          <a:p>
            <a:pPr algn="ctr" eaLnBrk="0" hangingPunct="0">
              <a:defRPr/>
            </a:pPr>
            <a:r>
              <a:rPr lang="en-CA" sz="4800" dirty="0"/>
              <a:t>Interesting Questions!</a:t>
            </a:r>
          </a:p>
        </p:txBody>
      </p:sp>
      <p:sp>
        <p:nvSpPr>
          <p:cNvPr id="3" name="Rectangle 2"/>
          <p:cNvSpPr/>
          <p:nvPr/>
        </p:nvSpPr>
        <p:spPr>
          <a:xfrm>
            <a:off x="1083617" y="3096416"/>
            <a:ext cx="10051662" cy="830997"/>
          </a:xfrm>
          <a:prstGeom prst="rect">
            <a:avLst/>
          </a:prstGeom>
        </p:spPr>
        <p:txBody>
          <a:bodyPr wrap="none">
            <a:spAutoFit/>
          </a:bodyPr>
          <a:lstStyle/>
          <a:p>
            <a:pPr algn="ctr" eaLnBrk="0" hangingPunct="0">
              <a:defRPr/>
            </a:pPr>
            <a:r>
              <a:rPr lang="en-CA" sz="4800" dirty="0"/>
              <a:t>But these are </a:t>
            </a:r>
            <a:r>
              <a:rPr lang="en-CA" sz="4800" u="sng" dirty="0"/>
              <a:t>not</a:t>
            </a:r>
            <a:r>
              <a:rPr lang="en-CA" sz="4800" dirty="0"/>
              <a:t> Pragmatic Questions!</a:t>
            </a:r>
          </a:p>
        </p:txBody>
      </p:sp>
    </p:spTree>
    <p:extLst>
      <p:ext uri="{BB962C8B-B14F-4D97-AF65-F5344CB8AC3E}">
        <p14:creationId xmlns:p14="http://schemas.microsoft.com/office/powerpoint/2010/main" val="292468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394" name="Rectangle 71">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5" name="Rectangle 73">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5623560"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1416" y="457200"/>
            <a:ext cx="562356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1507414"/>
            <a:ext cx="5120255" cy="3903332"/>
          </a:xfrm>
        </p:spPr>
        <p:txBody>
          <a:bodyPr anchor="t">
            <a:normAutofit/>
          </a:bodyPr>
          <a:lstStyle/>
          <a:p>
            <a:r>
              <a:rPr lang="en-CA" sz="4000" dirty="0">
                <a:solidFill>
                  <a:schemeClr val="accent2"/>
                </a:solidFill>
              </a:rPr>
              <a:t>Pragmatism</a:t>
            </a:r>
          </a:p>
        </p:txBody>
      </p:sp>
      <p:sp>
        <p:nvSpPr>
          <p:cNvPr id="16387" name="Rectangle 3"/>
          <p:cNvSpPr>
            <a:spLocks noGrp="1" noChangeArrowheads="1"/>
          </p:cNvSpPr>
          <p:nvPr>
            <p:ph idx="1"/>
          </p:nvPr>
        </p:nvSpPr>
        <p:spPr>
          <a:xfrm>
            <a:off x="6400800" y="1507415"/>
            <a:ext cx="5210007" cy="4710505"/>
          </a:xfrm>
          <a:ln w="57150">
            <a:noFill/>
          </a:ln>
        </p:spPr>
        <p:txBody>
          <a:bodyPr rtlCol="0" anchor="t">
            <a:normAutofit lnSpcReduction="10000"/>
          </a:bodyPr>
          <a:lstStyle/>
          <a:p>
            <a:pPr>
              <a:lnSpc>
                <a:spcPct val="90000"/>
              </a:lnSpc>
              <a:spcAft>
                <a:spcPts val="0"/>
              </a:spcAft>
              <a:defRPr/>
            </a:pPr>
            <a:r>
              <a:rPr lang="en-US" sz="2400" dirty="0"/>
              <a:t>Practicality</a:t>
            </a:r>
          </a:p>
          <a:p>
            <a:pPr>
              <a:lnSpc>
                <a:spcPct val="90000"/>
              </a:lnSpc>
              <a:spcAft>
                <a:spcPts val="0"/>
              </a:spcAft>
              <a:defRPr/>
            </a:pPr>
            <a:endParaRPr lang="en-US" sz="2400" dirty="0"/>
          </a:p>
          <a:p>
            <a:pPr lvl="1">
              <a:lnSpc>
                <a:spcPct val="90000"/>
              </a:lnSpc>
              <a:spcAft>
                <a:spcPts val="0"/>
              </a:spcAft>
              <a:defRPr/>
            </a:pPr>
            <a:r>
              <a:rPr lang="en-US" sz="2400" dirty="0"/>
              <a:t>What works? What doesn’t work? Why?</a:t>
            </a:r>
          </a:p>
          <a:p>
            <a:pPr lvl="1">
              <a:lnSpc>
                <a:spcPct val="90000"/>
              </a:lnSpc>
              <a:spcAft>
                <a:spcPts val="0"/>
              </a:spcAft>
              <a:defRPr/>
            </a:pPr>
            <a:r>
              <a:rPr lang="en-US" sz="2400" dirty="0"/>
              <a:t>What improvements can be made?</a:t>
            </a:r>
          </a:p>
          <a:p>
            <a:pPr marL="514350" indent="-514350">
              <a:lnSpc>
                <a:spcPct val="90000"/>
              </a:lnSpc>
              <a:spcAft>
                <a:spcPts val="0"/>
              </a:spcAft>
              <a:buFont typeface="Wingdings" pitchFamily="2" charset="2"/>
              <a:buAutoNum type="alphaLcPeriod"/>
              <a:defRPr/>
            </a:pPr>
            <a:endParaRPr lang="en-US" sz="2400" dirty="0"/>
          </a:p>
          <a:p>
            <a:pPr marL="514350" indent="-514350">
              <a:lnSpc>
                <a:spcPct val="90000"/>
              </a:lnSpc>
              <a:spcAft>
                <a:spcPts val="0"/>
              </a:spcAft>
              <a:buNone/>
              <a:defRPr/>
            </a:pPr>
            <a:r>
              <a:rPr lang="en-US" sz="2400" dirty="0"/>
              <a:t>“The whole function of philosophy ought to be to find out </a:t>
            </a:r>
            <a:r>
              <a:rPr lang="en-US" sz="2400" b="1" dirty="0"/>
              <a:t>what definite difference it will make to you and me at definite instants of our life</a:t>
            </a:r>
            <a:r>
              <a:rPr lang="en-US" sz="2400" dirty="0"/>
              <a:t>, if this world formula or that world formula be the true one.” </a:t>
            </a:r>
          </a:p>
          <a:p>
            <a:pPr marL="514350" indent="-514350">
              <a:lnSpc>
                <a:spcPct val="90000"/>
              </a:lnSpc>
              <a:spcAft>
                <a:spcPts val="0"/>
              </a:spcAft>
              <a:buNone/>
              <a:defRPr/>
            </a:pPr>
            <a:r>
              <a:rPr lang="en-US" sz="2400" dirty="0"/>
              <a:t>	- William James (1842-1910)</a:t>
            </a:r>
            <a:endParaRPr lang="en-US" sz="2400" i="1" u="sng" dirty="0"/>
          </a:p>
          <a:p>
            <a:pPr>
              <a:lnSpc>
                <a:spcPct val="90000"/>
              </a:lnSpc>
              <a:spcAft>
                <a:spcPts val="0"/>
              </a:spcAft>
              <a:buFont typeface="Wingdings" pitchFamily="2" charset="2"/>
              <a:buChar char="§"/>
              <a:defRPr/>
            </a:pPr>
            <a:endParaRPr lang="en-US" sz="2000" dirty="0"/>
          </a:p>
        </p:txBody>
      </p:sp>
    </p:spTree>
    <p:extLst>
      <p:ext uri="{BB962C8B-B14F-4D97-AF65-F5344CB8AC3E}">
        <p14:creationId xmlns:p14="http://schemas.microsoft.com/office/powerpoint/2010/main" val="21292888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387">
                                            <p:txEl>
                                              <p:pRg st="5" end="5"/>
                                            </p:txEl>
                                          </p:spTgt>
                                        </p:tgtEl>
                                        <p:attrNameLst>
                                          <p:attrName>style.visibility</p:attrName>
                                        </p:attrNameLst>
                                      </p:cBhvr>
                                      <p:to>
                                        <p:strVal val="visible"/>
                                      </p:to>
                                    </p:set>
                                    <p:animEffect transition="in" filter="fade">
                                      <p:cBhvr>
                                        <p:cTn id="19" dur="1000"/>
                                        <p:tgtEl>
                                          <p:spTgt spid="16387">
                                            <p:txEl>
                                              <p:pRg st="5" end="5"/>
                                            </p:txEl>
                                          </p:spTgt>
                                        </p:tgtEl>
                                      </p:cBhvr>
                                    </p:animEffect>
                                    <p:anim calcmode="lin" valueType="num">
                                      <p:cBhvr>
                                        <p:cTn id="20" dur="1000" fill="hold"/>
                                        <p:tgtEl>
                                          <p:spTgt spid="16387">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16387">
                                            <p:txEl>
                                              <p:pRg st="5" end="5"/>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6387">
                                            <p:txEl>
                                              <p:pRg st="6" end="6"/>
                                            </p:txEl>
                                          </p:spTgt>
                                        </p:tgtEl>
                                        <p:attrNameLst>
                                          <p:attrName>style.visibility</p:attrName>
                                        </p:attrNameLst>
                                      </p:cBhvr>
                                      <p:to>
                                        <p:strVal val="visible"/>
                                      </p:to>
                                    </p:set>
                                    <p:animEffect transition="in" filter="fade">
                                      <p:cBhvr>
                                        <p:cTn id="24" dur="1000"/>
                                        <p:tgtEl>
                                          <p:spTgt spid="16387">
                                            <p:txEl>
                                              <p:pRg st="6" end="6"/>
                                            </p:txEl>
                                          </p:spTgt>
                                        </p:tgtEl>
                                      </p:cBhvr>
                                    </p:animEffect>
                                    <p:anim calcmode="lin" valueType="num">
                                      <p:cBhvr>
                                        <p:cTn id="25" dur="1000" fill="hold"/>
                                        <p:tgtEl>
                                          <p:spTgt spid="16387">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1638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9" name="Rectangle 71">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0" name="Rectangle 73">
            <a:extLst>
              <a:ext uri="{FF2B5EF4-FFF2-40B4-BE49-F238E27FC236}">
                <a16:creationId xmlns:a16="http://schemas.microsoft.com/office/drawing/2014/main" id="{D5D17921-1EF4-488E-A9AA-AC6B7F3CE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0" y="457201"/>
            <a:ext cx="6834067" cy="9499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391" name="Rectangle 75">
            <a:extLst>
              <a:ext uri="{FF2B5EF4-FFF2-40B4-BE49-F238E27FC236}">
                <a16:creationId xmlns:a16="http://schemas.microsoft.com/office/drawing/2014/main" id="{832B0DA7-13B0-4805-B9BD-9BFACCB23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57199"/>
            <a:ext cx="4210812" cy="9499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534654" y="702155"/>
            <a:ext cx="4076153" cy="5156643"/>
          </a:xfrm>
        </p:spPr>
        <p:txBody>
          <a:bodyPr anchor="ctr">
            <a:normAutofit/>
          </a:bodyPr>
          <a:lstStyle/>
          <a:p>
            <a:pPr algn="r"/>
            <a:r>
              <a:rPr lang="en-CA" sz="5400" dirty="0">
                <a:solidFill>
                  <a:schemeClr val="accent2"/>
                </a:solidFill>
              </a:rPr>
              <a:t>Capital-T truth</a:t>
            </a:r>
          </a:p>
        </p:txBody>
      </p:sp>
      <p:sp>
        <p:nvSpPr>
          <p:cNvPr id="16387" name="Rectangle 3"/>
          <p:cNvSpPr>
            <a:spLocks noGrp="1" noChangeArrowheads="1"/>
          </p:cNvSpPr>
          <p:nvPr>
            <p:ph idx="1"/>
          </p:nvPr>
        </p:nvSpPr>
        <p:spPr>
          <a:xfrm>
            <a:off x="581192" y="702156"/>
            <a:ext cx="6834065" cy="5894587"/>
          </a:xfrm>
        </p:spPr>
        <p:txBody>
          <a:bodyPr rtlCol="0" anchor="t">
            <a:noAutofit/>
          </a:bodyPr>
          <a:lstStyle/>
          <a:p>
            <a:pPr>
              <a:spcAft>
                <a:spcPts val="0"/>
              </a:spcAft>
              <a:buNone/>
              <a:defRPr/>
            </a:pPr>
            <a:r>
              <a:rPr lang="en-US" sz="2800" i="1" u="sng" dirty="0">
                <a:solidFill>
                  <a:schemeClr val="accent2"/>
                </a:solidFill>
              </a:rPr>
              <a:t>T</a:t>
            </a:r>
            <a:r>
              <a:rPr lang="en-US" sz="2800" i="1" dirty="0">
                <a:solidFill>
                  <a:schemeClr val="accent4"/>
                </a:solidFill>
              </a:rPr>
              <a:t>ruth</a:t>
            </a:r>
            <a:r>
              <a:rPr lang="en-US" sz="2800" dirty="0">
                <a:solidFill>
                  <a:schemeClr val="accent4"/>
                </a:solidFill>
              </a:rPr>
              <a:t> can be debated forever (metaphysics)</a:t>
            </a:r>
          </a:p>
          <a:p>
            <a:pPr>
              <a:spcAft>
                <a:spcPts val="0"/>
              </a:spcAft>
              <a:buNone/>
              <a:defRPr/>
            </a:pPr>
            <a:endParaRPr lang="en-US" sz="2800" dirty="0">
              <a:solidFill>
                <a:schemeClr val="accent4"/>
              </a:solidFill>
            </a:endParaRPr>
          </a:p>
          <a:p>
            <a:pPr>
              <a:spcAft>
                <a:spcPts val="0"/>
              </a:spcAft>
              <a:buNone/>
              <a:defRPr/>
            </a:pPr>
            <a:r>
              <a:rPr lang="en-US" sz="2800" i="1" u="sng" dirty="0">
                <a:solidFill>
                  <a:schemeClr val="accent2"/>
                </a:solidFill>
              </a:rPr>
              <a:t>t</a:t>
            </a:r>
            <a:r>
              <a:rPr lang="en-US" sz="2800" i="1" dirty="0">
                <a:solidFill>
                  <a:schemeClr val="accent4"/>
                </a:solidFill>
              </a:rPr>
              <a:t>ruth</a:t>
            </a:r>
            <a:r>
              <a:rPr lang="en-US" sz="2800" dirty="0">
                <a:solidFill>
                  <a:schemeClr val="accent4"/>
                </a:solidFill>
              </a:rPr>
              <a:t> is local, contingent, contextual, historical and therefore we need to:</a:t>
            </a:r>
          </a:p>
          <a:p>
            <a:pPr>
              <a:spcAft>
                <a:spcPts val="0"/>
              </a:spcAft>
              <a:buFont typeface="Wingdings" panose="05000000000000000000" pitchFamily="2" charset="2"/>
              <a:buChar char="Ø"/>
              <a:defRPr/>
            </a:pPr>
            <a:endParaRPr lang="en-US" sz="2800" dirty="0">
              <a:solidFill>
                <a:schemeClr val="accent4"/>
              </a:solidFill>
            </a:endParaRPr>
          </a:p>
          <a:p>
            <a:pPr>
              <a:spcAft>
                <a:spcPts val="0"/>
              </a:spcAft>
              <a:buFont typeface="Wingdings" panose="05000000000000000000" pitchFamily="2" charset="2"/>
              <a:buChar char="Ø"/>
              <a:defRPr/>
            </a:pPr>
            <a:r>
              <a:rPr lang="en-US" sz="2800" dirty="0">
                <a:solidFill>
                  <a:schemeClr val="accent4"/>
                </a:solidFill>
              </a:rPr>
              <a:t>Problem solve</a:t>
            </a:r>
          </a:p>
          <a:p>
            <a:pPr>
              <a:spcAft>
                <a:spcPts val="0"/>
              </a:spcAft>
              <a:buFont typeface="Wingdings" panose="05000000000000000000" pitchFamily="2" charset="2"/>
              <a:buChar char="Ø"/>
              <a:defRPr/>
            </a:pPr>
            <a:r>
              <a:rPr lang="en-US" sz="2800" dirty="0">
                <a:solidFill>
                  <a:schemeClr val="accent4"/>
                </a:solidFill>
              </a:rPr>
              <a:t>Assess outcomes/effect</a:t>
            </a:r>
          </a:p>
          <a:p>
            <a:pPr>
              <a:spcAft>
                <a:spcPts val="0"/>
              </a:spcAft>
              <a:buFont typeface="Wingdings" panose="05000000000000000000" pitchFamily="2" charset="2"/>
              <a:buChar char="Ø"/>
              <a:defRPr/>
            </a:pPr>
            <a:r>
              <a:rPr lang="en-US" sz="2800" dirty="0">
                <a:solidFill>
                  <a:schemeClr val="accent4"/>
                </a:solidFill>
              </a:rPr>
              <a:t>Measure and produce tangible results and benefits</a:t>
            </a:r>
          </a:p>
          <a:p>
            <a:pPr>
              <a:spcAft>
                <a:spcPts val="0"/>
              </a:spcAft>
              <a:buFont typeface="Wingdings" panose="05000000000000000000" pitchFamily="2" charset="2"/>
              <a:buChar char="Ø"/>
              <a:defRPr/>
            </a:pPr>
            <a:r>
              <a:rPr lang="en-US" sz="2800" dirty="0">
                <a:solidFill>
                  <a:schemeClr val="accent4"/>
                </a:solidFill>
              </a:rPr>
              <a:t>Examine and rationalize consequences</a:t>
            </a:r>
          </a:p>
          <a:p>
            <a:pPr>
              <a:spcAft>
                <a:spcPts val="0"/>
              </a:spcAft>
              <a:buNone/>
              <a:defRPr/>
            </a:pPr>
            <a:endParaRPr lang="en-US" sz="2800" dirty="0">
              <a:solidFill>
                <a:schemeClr val="accent4"/>
              </a:solidFill>
              <a:latin typeface="Algerian" pitchFamily="82" charset="0"/>
            </a:endParaRPr>
          </a:p>
          <a:p>
            <a:pPr>
              <a:spcAft>
                <a:spcPts val="0"/>
              </a:spcAft>
              <a:buNone/>
              <a:defRPr/>
            </a:pPr>
            <a:r>
              <a:rPr lang="en-US" sz="2800" dirty="0">
                <a:solidFill>
                  <a:schemeClr val="accent2"/>
                </a:solidFill>
                <a:latin typeface="Algerian" pitchFamily="82" charset="0"/>
              </a:rPr>
              <a:t>BE PRAGMATIC!</a:t>
            </a:r>
            <a:endParaRPr lang="en-US" sz="2800" dirty="0">
              <a:solidFill>
                <a:schemeClr val="accent2"/>
              </a:solidFill>
            </a:endParaRPr>
          </a:p>
        </p:txBody>
      </p:sp>
    </p:spTree>
    <p:extLst>
      <p:ext uri="{BB962C8B-B14F-4D97-AF65-F5344CB8AC3E}">
        <p14:creationId xmlns:p14="http://schemas.microsoft.com/office/powerpoint/2010/main" val="102836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6387">
                                            <p:txEl>
                                              <p:pRg st="9" end="9"/>
                                            </p:txEl>
                                          </p:spTgt>
                                        </p:tgtEl>
                                        <p:attrNameLst>
                                          <p:attrName>style.visibility</p:attrName>
                                        </p:attrNameLst>
                                      </p:cBhvr>
                                      <p:to>
                                        <p:strVal val="visible"/>
                                      </p:to>
                                    </p:set>
                                    <p:animEffect transition="in" filter="fade">
                                      <p:cBhvr>
                                        <p:cTn id="31" dur="1000"/>
                                        <p:tgtEl>
                                          <p:spTgt spid="16387">
                                            <p:txEl>
                                              <p:pRg st="9" end="9"/>
                                            </p:txEl>
                                          </p:spTgt>
                                        </p:tgtEl>
                                      </p:cBhvr>
                                    </p:animEffect>
                                    <p:anim calcmode="lin" valueType="num">
                                      <p:cBhvr>
                                        <p:cTn id="32" dur="1000" fill="hold"/>
                                        <p:tgtEl>
                                          <p:spTgt spid="16387">
                                            <p:txEl>
                                              <p:pRg st="9" end="9"/>
                                            </p:txEl>
                                          </p:spTgt>
                                        </p:tgtEl>
                                        <p:attrNameLst>
                                          <p:attrName>ppt_x</p:attrName>
                                        </p:attrNameLst>
                                      </p:cBhvr>
                                      <p:tavLst>
                                        <p:tav tm="0">
                                          <p:val>
                                            <p:strVal val="#ppt_x"/>
                                          </p:val>
                                        </p:tav>
                                        <p:tav tm="100000">
                                          <p:val>
                                            <p:strVal val="#ppt_x"/>
                                          </p:val>
                                        </p:tav>
                                      </p:tavLst>
                                    </p:anim>
                                    <p:anim calcmode="lin" valueType="num">
                                      <p:cBhvr>
                                        <p:cTn id="33" dur="1000" fill="hold"/>
                                        <p:tgtEl>
                                          <p:spTgt spid="1638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77565" y="3560379"/>
            <a:ext cx="6400800" cy="2057400"/>
          </a:xfrm>
        </p:spPr>
        <p:txBody>
          <a:bodyPr>
            <a:normAutofit fontScale="92500" lnSpcReduction="10000"/>
          </a:bodyPr>
          <a:lstStyle/>
          <a:p>
            <a:pPr>
              <a:spcAft>
                <a:spcPts val="0"/>
              </a:spcAft>
              <a:defRPr/>
            </a:pPr>
            <a:endParaRPr lang="en-US" sz="2000" dirty="0"/>
          </a:p>
          <a:p>
            <a:pPr algn="ctr">
              <a:spcAft>
                <a:spcPts val="0"/>
              </a:spcAft>
              <a:defRPr/>
            </a:pPr>
            <a:r>
              <a:rPr lang="en-US" sz="3600" dirty="0"/>
              <a:t>William </a:t>
            </a:r>
            <a:r>
              <a:rPr lang="en-US" sz="3600" dirty="0" err="1"/>
              <a:t>james</a:t>
            </a:r>
            <a:r>
              <a:rPr lang="en-US" sz="3600" dirty="0"/>
              <a:t>,</a:t>
            </a:r>
          </a:p>
          <a:p>
            <a:pPr algn="ctr">
              <a:spcAft>
                <a:spcPts val="0"/>
              </a:spcAft>
              <a:defRPr/>
            </a:pPr>
            <a:r>
              <a:rPr lang="en-US" sz="3600" dirty="0"/>
              <a:t>John </a:t>
            </a:r>
            <a:r>
              <a:rPr lang="en-US" sz="3600" dirty="0" err="1"/>
              <a:t>dewey</a:t>
            </a:r>
            <a:r>
              <a:rPr lang="en-US" sz="3600" dirty="0"/>
              <a:t>,</a:t>
            </a:r>
          </a:p>
          <a:p>
            <a:pPr algn="ctr">
              <a:spcAft>
                <a:spcPts val="0"/>
              </a:spcAft>
              <a:defRPr/>
            </a:pPr>
            <a:r>
              <a:rPr lang="en-US" sz="3600" dirty="0"/>
              <a:t>Richard </a:t>
            </a:r>
            <a:r>
              <a:rPr lang="en-US" sz="3600" dirty="0" err="1"/>
              <a:t>rorty</a:t>
            </a:r>
            <a:endParaRPr lang="en-US" sz="2400" dirty="0"/>
          </a:p>
        </p:txBody>
      </p:sp>
      <p:sp>
        <p:nvSpPr>
          <p:cNvPr id="21507" name="Title 1"/>
          <p:cNvSpPr>
            <a:spLocks noGrp="1"/>
          </p:cNvSpPr>
          <p:nvPr>
            <p:ph type="ctrTitle"/>
          </p:nvPr>
        </p:nvSpPr>
        <p:spPr/>
        <p:txBody>
          <a:bodyPr/>
          <a:lstStyle/>
          <a:p>
            <a:pPr algn="ctr"/>
            <a:r>
              <a:rPr lang="en-US" altLang="en-US" dirty="0"/>
              <a:t>Three key pragmatists</a:t>
            </a:r>
          </a:p>
        </p:txBody>
      </p:sp>
    </p:spTree>
    <p:extLst>
      <p:ext uri="{BB962C8B-B14F-4D97-AF65-F5344CB8AC3E}">
        <p14:creationId xmlns:p14="http://schemas.microsoft.com/office/powerpoint/2010/main" val="209315968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8882" r="339" b="-2"/>
          <a:stretch/>
        </p:blipFill>
        <p:spPr>
          <a:xfrm>
            <a:off x="448732" y="600075"/>
            <a:ext cx="3683001" cy="5775325"/>
          </a:xfrm>
          <a:prstGeom prst="rect">
            <a:avLst/>
          </a:prstGeom>
        </p:spPr>
      </p:pic>
      <p:sp>
        <p:nvSpPr>
          <p:cNvPr id="74" name="Rectangle 73">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0482" name="Rectangle 2"/>
          <p:cNvSpPr>
            <a:spLocks noGrp="1" noChangeArrowheads="1"/>
          </p:cNvSpPr>
          <p:nvPr>
            <p:ph type="title"/>
          </p:nvPr>
        </p:nvSpPr>
        <p:spPr>
          <a:xfrm>
            <a:off x="4382724" y="702156"/>
            <a:ext cx="7225075" cy="1013800"/>
          </a:xfrm>
        </p:spPr>
        <p:txBody>
          <a:bodyPr>
            <a:normAutofit/>
          </a:bodyPr>
          <a:lstStyle/>
          <a:p>
            <a:pPr eaLnBrk="1" hangingPunct="1"/>
            <a:r>
              <a:rPr lang="en-US" altLang="en-US" dirty="0">
                <a:solidFill>
                  <a:schemeClr val="accent1"/>
                </a:solidFill>
              </a:rPr>
              <a:t>William James (1842-1910)</a:t>
            </a:r>
          </a:p>
        </p:txBody>
      </p:sp>
      <p:sp>
        <p:nvSpPr>
          <p:cNvPr id="17411" name="Rectangle 3"/>
          <p:cNvSpPr>
            <a:spLocks noGrp="1" noChangeArrowheads="1"/>
          </p:cNvSpPr>
          <p:nvPr>
            <p:ph idx="1"/>
          </p:nvPr>
        </p:nvSpPr>
        <p:spPr>
          <a:xfrm>
            <a:off x="4382726" y="1896532"/>
            <a:ext cx="7225074" cy="4478867"/>
          </a:xfrm>
        </p:spPr>
        <p:txBody>
          <a:bodyPr rtlCol="0">
            <a:normAutofit fontScale="92500" lnSpcReduction="10000"/>
          </a:bodyPr>
          <a:lstStyle/>
          <a:p>
            <a:pPr>
              <a:spcAft>
                <a:spcPts val="0"/>
              </a:spcAft>
              <a:defRPr/>
            </a:pPr>
            <a:r>
              <a:rPr lang="en-US" sz="2800" dirty="0"/>
              <a:t>Individual and “Habit”</a:t>
            </a:r>
          </a:p>
          <a:p>
            <a:pPr lvl="1">
              <a:spcAft>
                <a:spcPts val="0"/>
              </a:spcAft>
              <a:defRPr/>
            </a:pPr>
            <a:r>
              <a:rPr lang="en-US" sz="2600" dirty="0"/>
              <a:t>“Habit” = “a pathway of discharge formed in the brain, by which certain incoming currents ever after tend to escape” (</a:t>
            </a:r>
            <a:r>
              <a:rPr lang="en-US" sz="2600" dirty="0" err="1"/>
              <a:t>Ott</a:t>
            </a:r>
            <a:r>
              <a:rPr lang="en-US" sz="2600" dirty="0"/>
              <a:t> and Mack 83)</a:t>
            </a:r>
          </a:p>
          <a:p>
            <a:pPr lvl="1">
              <a:spcAft>
                <a:spcPts val="0"/>
              </a:spcAft>
              <a:defRPr/>
            </a:pPr>
            <a:r>
              <a:rPr lang="en-US" sz="2400" dirty="0"/>
              <a:t>Note: Alcoholics Anonymous</a:t>
            </a:r>
          </a:p>
          <a:p>
            <a:pPr>
              <a:spcAft>
                <a:spcPts val="0"/>
              </a:spcAft>
              <a:defRPr/>
            </a:pPr>
            <a:endParaRPr lang="en-US" sz="2800" dirty="0"/>
          </a:p>
          <a:p>
            <a:pPr>
              <a:spcAft>
                <a:spcPts val="0"/>
              </a:spcAft>
              <a:defRPr/>
            </a:pPr>
            <a:r>
              <a:rPr lang="en-US" sz="2800" dirty="0"/>
              <a:t>Radical empiricism </a:t>
            </a:r>
          </a:p>
          <a:p>
            <a:pPr>
              <a:spcAft>
                <a:spcPts val="0"/>
              </a:spcAft>
              <a:defRPr/>
            </a:pPr>
            <a:endParaRPr lang="en-US" sz="2800" dirty="0"/>
          </a:p>
          <a:p>
            <a:pPr lvl="1">
              <a:spcAft>
                <a:spcPts val="0"/>
              </a:spcAft>
              <a:defRPr/>
            </a:pPr>
            <a:r>
              <a:rPr lang="en-CA" sz="2400" dirty="0"/>
              <a:t>“…the only things that shall be debatable among philosophers shall be things </a:t>
            </a:r>
            <a:r>
              <a:rPr lang="en-CA" sz="2400" b="1" dirty="0"/>
              <a:t>definable in terms drawn from experience</a:t>
            </a:r>
            <a:r>
              <a:rPr lang="en-CA" sz="2400" dirty="0"/>
              <a:t>.”</a:t>
            </a:r>
            <a:endParaRPr lang="en-US" sz="2400" dirty="0"/>
          </a:p>
        </p:txBody>
      </p:sp>
    </p:spTree>
    <p:extLst>
      <p:ext uri="{BB962C8B-B14F-4D97-AF65-F5344CB8AC3E}">
        <p14:creationId xmlns:p14="http://schemas.microsoft.com/office/powerpoint/2010/main" val="278249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7411">
                                            <p:txEl>
                                              <p:pRg st="6" end="6"/>
                                            </p:txEl>
                                          </p:spTgt>
                                        </p:tgtEl>
                                        <p:attrNameLst>
                                          <p:attrName>style.visibility</p:attrName>
                                        </p:attrNameLst>
                                      </p:cBhvr>
                                      <p:to>
                                        <p:strVal val="visible"/>
                                      </p:to>
                                    </p:set>
                                    <p:animEffect transition="in" filter="fade">
                                      <p:cBhvr>
                                        <p:cTn id="23" dur="1000"/>
                                        <p:tgtEl>
                                          <p:spTgt spid="17411">
                                            <p:txEl>
                                              <p:pRg st="6" end="6"/>
                                            </p:txEl>
                                          </p:spTgt>
                                        </p:tgtEl>
                                      </p:cBhvr>
                                    </p:animEffect>
                                    <p:anim calcmode="lin" valueType="num">
                                      <p:cBhvr>
                                        <p:cTn id="24" dur="1000" fill="hold"/>
                                        <p:tgtEl>
                                          <p:spTgt spid="17411">
                                            <p:txEl>
                                              <p:pRg st="6" end="6"/>
                                            </p:txEl>
                                          </p:spTgt>
                                        </p:tgtEl>
                                        <p:attrNameLst>
                                          <p:attrName>ppt_x</p:attrName>
                                        </p:attrNameLst>
                                      </p:cBhvr>
                                      <p:tavLst>
                                        <p:tav tm="0">
                                          <p:val>
                                            <p:strVal val="#ppt_x"/>
                                          </p:val>
                                        </p:tav>
                                        <p:tav tm="100000">
                                          <p:val>
                                            <p:strVal val="#ppt_x"/>
                                          </p:val>
                                        </p:tav>
                                      </p:tavLst>
                                    </p:anim>
                                    <p:anim calcmode="lin" valueType="num">
                                      <p:cBhvr>
                                        <p:cTn id="25" dur="1000" fill="hold"/>
                                        <p:tgtEl>
                                          <p:spTgt spid="1741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FF1E8A-3E3F-4A67-97F8-32C8D4123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0BBA9C7-5B8B-474E-9392-E742C78ED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D52F3B2-AFE1-41E8-9E34-D2B02A65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A8E2F28-54A2-432C-AAF7-7154C3D57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 name="Content Placeholder 3">
            <a:extLst>
              <a:ext uri="{FF2B5EF4-FFF2-40B4-BE49-F238E27FC236}">
                <a16:creationId xmlns:a16="http://schemas.microsoft.com/office/drawing/2014/main" id="{CEAFBC43-D32E-4D59-BF26-ED112E3F4299}"/>
              </a:ext>
            </a:extLst>
          </p:cNvPr>
          <p:cNvPicPr>
            <a:picLocks noGrp="1" noChangeAspect="1"/>
          </p:cNvPicPr>
          <p:nvPr>
            <p:ph idx="1"/>
          </p:nvPr>
        </p:nvPicPr>
        <p:blipFill rotWithShape="1">
          <a:blip r:embed="rId3"/>
          <a:srcRect r="9187" b="-1"/>
          <a:stretch/>
        </p:blipFill>
        <p:spPr>
          <a:xfrm>
            <a:off x="446534" y="723899"/>
            <a:ext cx="7498616" cy="5676901"/>
          </a:xfrm>
          <a:prstGeom prst="rect">
            <a:avLst/>
          </a:prstGeom>
        </p:spPr>
      </p:pic>
      <p:sp>
        <p:nvSpPr>
          <p:cNvPr id="22" name="Rectangle 21">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E4EB15"/>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B1934BD-4724-48F3-B6BC-CFF89A61B911}"/>
              </a:ext>
            </a:extLst>
          </p:cNvPr>
          <p:cNvSpPr>
            <a:spLocks noGrp="1"/>
          </p:cNvSpPr>
          <p:nvPr>
            <p:ph type="title"/>
          </p:nvPr>
        </p:nvSpPr>
        <p:spPr>
          <a:xfrm>
            <a:off x="8296275" y="1419225"/>
            <a:ext cx="3081576" cy="3662226"/>
          </a:xfrm>
        </p:spPr>
        <p:txBody>
          <a:bodyPr vert="horz" lIns="91440" tIns="45720" rIns="91440" bIns="45720" rtlCol="0" anchor="b">
            <a:normAutofit/>
          </a:bodyPr>
          <a:lstStyle/>
          <a:p>
            <a:r>
              <a:rPr lang="en-US" sz="3600" dirty="0">
                <a:solidFill>
                  <a:srgbClr val="FFFFFF"/>
                </a:solidFill>
              </a:rPr>
              <a:t>Reality Vs. Media Reality</a:t>
            </a:r>
            <a:br>
              <a:rPr lang="en-US" sz="3600" dirty="0">
                <a:solidFill>
                  <a:srgbClr val="FFFFFF"/>
                </a:solidFill>
              </a:rPr>
            </a:br>
            <a:br>
              <a:rPr lang="en-US" sz="3600" dirty="0">
                <a:solidFill>
                  <a:srgbClr val="FFFFFF"/>
                </a:solidFill>
              </a:rPr>
            </a:br>
            <a:r>
              <a:rPr lang="en-US" sz="3600" dirty="0">
                <a:solidFill>
                  <a:srgbClr val="FFFFFF"/>
                </a:solidFill>
              </a:rPr>
              <a:t>Satire and Fake News</a:t>
            </a:r>
          </a:p>
        </p:txBody>
      </p:sp>
    </p:spTree>
    <p:extLst>
      <p:ext uri="{BB962C8B-B14F-4D97-AF65-F5344CB8AC3E}">
        <p14:creationId xmlns:p14="http://schemas.microsoft.com/office/powerpoint/2010/main" val="2942520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102" r="23191"/>
          <a:stretch/>
        </p:blipFill>
        <p:spPr>
          <a:xfrm>
            <a:off x="8042147" y="600075"/>
            <a:ext cx="3695828" cy="5792788"/>
          </a:xfrm>
          <a:prstGeom prst="rect">
            <a:avLst/>
          </a:prstGeom>
        </p:spPr>
      </p:pic>
      <p:sp>
        <p:nvSpPr>
          <p:cNvPr id="74" name="Rectangle 73">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2FACB68D-788D-4396-938A-0A7F65568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0FDD0803-544C-4808-9FDB-0EC6168C8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506" name="Rectangle 2"/>
          <p:cNvSpPr>
            <a:spLocks noGrp="1" noChangeArrowheads="1"/>
          </p:cNvSpPr>
          <p:nvPr>
            <p:ph type="title"/>
          </p:nvPr>
        </p:nvSpPr>
        <p:spPr>
          <a:xfrm>
            <a:off x="581192" y="702156"/>
            <a:ext cx="7225075" cy="1013800"/>
          </a:xfrm>
        </p:spPr>
        <p:txBody>
          <a:bodyPr>
            <a:normAutofit/>
          </a:bodyPr>
          <a:lstStyle/>
          <a:p>
            <a:pPr>
              <a:defRPr/>
            </a:pPr>
            <a:r>
              <a:rPr lang="en-US" dirty="0">
                <a:solidFill>
                  <a:schemeClr val="tx1"/>
                </a:solidFill>
              </a:rPr>
              <a:t>John Dewey (1859-1952)</a:t>
            </a:r>
          </a:p>
        </p:txBody>
      </p:sp>
      <p:sp>
        <p:nvSpPr>
          <p:cNvPr id="17411" name="Rectangle 3"/>
          <p:cNvSpPr>
            <a:spLocks noGrp="1" noChangeArrowheads="1"/>
          </p:cNvSpPr>
          <p:nvPr>
            <p:ph idx="1"/>
          </p:nvPr>
        </p:nvSpPr>
        <p:spPr>
          <a:xfrm>
            <a:off x="581194" y="1896532"/>
            <a:ext cx="7225074" cy="4504267"/>
          </a:xfrm>
        </p:spPr>
        <p:txBody>
          <a:bodyPr rtlCol="0">
            <a:noAutofit/>
          </a:bodyPr>
          <a:lstStyle/>
          <a:p>
            <a:pPr>
              <a:spcAft>
                <a:spcPts val="0"/>
              </a:spcAft>
              <a:defRPr/>
            </a:pPr>
            <a:r>
              <a:rPr lang="en-US" sz="2800" dirty="0"/>
              <a:t>Focus on society and larger social issues. </a:t>
            </a:r>
          </a:p>
          <a:p>
            <a:pPr>
              <a:spcAft>
                <a:spcPts val="0"/>
              </a:spcAft>
              <a:defRPr/>
            </a:pPr>
            <a:endParaRPr lang="en-US" sz="2800" b="1" dirty="0"/>
          </a:p>
          <a:p>
            <a:pPr>
              <a:spcAft>
                <a:spcPts val="0"/>
              </a:spcAft>
              <a:defRPr/>
            </a:pPr>
            <a:r>
              <a:rPr lang="en-US" sz="2800" dirty="0"/>
              <a:t>Educational reformer: against rote memorization</a:t>
            </a:r>
          </a:p>
          <a:p>
            <a:pPr lvl="1">
              <a:spcAft>
                <a:spcPts val="0"/>
              </a:spcAft>
              <a:defRPr/>
            </a:pPr>
            <a:r>
              <a:rPr lang="en-US" sz="2400" dirty="0"/>
              <a:t>Problem-solving skills</a:t>
            </a:r>
          </a:p>
          <a:p>
            <a:pPr lvl="1">
              <a:spcAft>
                <a:spcPts val="0"/>
              </a:spcAft>
              <a:defRPr/>
            </a:pPr>
            <a:r>
              <a:rPr lang="en-US" sz="2400" dirty="0"/>
              <a:t>Productive and responsible citizens</a:t>
            </a:r>
          </a:p>
          <a:p>
            <a:pPr>
              <a:spcAft>
                <a:spcPts val="0"/>
              </a:spcAft>
              <a:defRPr/>
            </a:pPr>
            <a:endParaRPr lang="en-US" sz="2800" b="1" dirty="0"/>
          </a:p>
          <a:p>
            <a:pPr>
              <a:spcAft>
                <a:spcPts val="0"/>
              </a:spcAft>
              <a:defRPr/>
            </a:pPr>
            <a:r>
              <a:rPr lang="en-US" sz="2800" b="1" dirty="0"/>
              <a:t>Pragmatic Meliorism</a:t>
            </a:r>
            <a:endParaRPr lang="en-US" sz="2800" dirty="0"/>
          </a:p>
          <a:p>
            <a:pPr>
              <a:spcAft>
                <a:spcPts val="0"/>
              </a:spcAft>
              <a:buNone/>
              <a:defRPr/>
            </a:pPr>
            <a:r>
              <a:rPr lang="en-US" sz="2800" dirty="0"/>
              <a:t>		</a:t>
            </a:r>
          </a:p>
        </p:txBody>
      </p:sp>
    </p:spTree>
    <p:extLst>
      <p:ext uri="{BB962C8B-B14F-4D97-AF65-F5344CB8AC3E}">
        <p14:creationId xmlns:p14="http://schemas.microsoft.com/office/powerpoint/2010/main" val="179538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3893" r="6392" b="-1"/>
          <a:stretch/>
        </p:blipFill>
        <p:spPr>
          <a:xfrm>
            <a:off x="448732" y="600075"/>
            <a:ext cx="3683001" cy="5775325"/>
          </a:xfrm>
          <a:prstGeom prst="rect">
            <a:avLst/>
          </a:prstGeom>
        </p:spPr>
      </p:pic>
      <p:sp>
        <p:nvSpPr>
          <p:cNvPr id="74" name="Rectangle 73">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2530" name="Rectangle 2"/>
          <p:cNvSpPr>
            <a:spLocks noGrp="1" noChangeArrowheads="1"/>
          </p:cNvSpPr>
          <p:nvPr>
            <p:ph type="title"/>
          </p:nvPr>
        </p:nvSpPr>
        <p:spPr>
          <a:xfrm>
            <a:off x="4382724" y="702156"/>
            <a:ext cx="7225075" cy="1013800"/>
          </a:xfrm>
        </p:spPr>
        <p:txBody>
          <a:bodyPr>
            <a:normAutofit/>
          </a:bodyPr>
          <a:lstStyle/>
          <a:p>
            <a:pPr>
              <a:defRPr/>
            </a:pPr>
            <a:r>
              <a:rPr lang="en-US" dirty="0">
                <a:solidFill>
                  <a:schemeClr val="tx1"/>
                </a:solidFill>
              </a:rPr>
              <a:t>Richard </a:t>
            </a:r>
            <a:r>
              <a:rPr lang="en-US" dirty="0" err="1">
                <a:solidFill>
                  <a:schemeClr val="tx1"/>
                </a:solidFill>
              </a:rPr>
              <a:t>Rorty</a:t>
            </a:r>
            <a:r>
              <a:rPr lang="en-US" dirty="0">
                <a:solidFill>
                  <a:schemeClr val="tx1"/>
                </a:solidFill>
              </a:rPr>
              <a:t> (1931-2007)</a:t>
            </a:r>
          </a:p>
        </p:txBody>
      </p:sp>
      <p:sp>
        <p:nvSpPr>
          <p:cNvPr id="17411" name="Rectangle 3"/>
          <p:cNvSpPr>
            <a:spLocks noGrp="1" noChangeArrowheads="1"/>
          </p:cNvSpPr>
          <p:nvPr>
            <p:ph idx="1"/>
          </p:nvPr>
        </p:nvSpPr>
        <p:spPr>
          <a:xfrm>
            <a:off x="4382726" y="1896532"/>
            <a:ext cx="7225074" cy="4478867"/>
          </a:xfrm>
        </p:spPr>
        <p:txBody>
          <a:bodyPr rtlCol="0">
            <a:normAutofit/>
          </a:bodyPr>
          <a:lstStyle/>
          <a:p>
            <a:pPr>
              <a:spcAft>
                <a:spcPts val="0"/>
              </a:spcAft>
              <a:defRPr/>
            </a:pPr>
            <a:r>
              <a:rPr lang="en-US" sz="2400" b="1" dirty="0"/>
              <a:t>Relativism </a:t>
            </a:r>
            <a:r>
              <a:rPr lang="en-US" sz="2400" dirty="0"/>
              <a:t>– “the belief that diverse approaches and theories related to a given subject are all equally correct” (Ott and Mack 85)</a:t>
            </a:r>
          </a:p>
          <a:p>
            <a:pPr>
              <a:spcAft>
                <a:spcPts val="0"/>
              </a:spcAft>
              <a:defRPr/>
            </a:pPr>
            <a:endParaRPr lang="en-US" sz="2400" dirty="0"/>
          </a:p>
          <a:p>
            <a:pPr lvl="1">
              <a:spcAft>
                <a:spcPts val="0"/>
              </a:spcAft>
              <a:defRPr/>
            </a:pPr>
            <a:r>
              <a:rPr lang="en-US" sz="2400" dirty="0"/>
              <a:t>Rejection of capital-T Truth</a:t>
            </a:r>
          </a:p>
          <a:p>
            <a:pPr lvl="1">
              <a:spcAft>
                <a:spcPts val="0"/>
              </a:spcAft>
              <a:defRPr/>
            </a:pPr>
            <a:r>
              <a:rPr lang="en-US" sz="2400" b="1" dirty="0"/>
              <a:t>Restricted</a:t>
            </a:r>
            <a:r>
              <a:rPr lang="en-US" sz="2400" dirty="0"/>
              <a:t> relativism</a:t>
            </a:r>
          </a:p>
          <a:p>
            <a:pPr lvl="2">
              <a:spcAft>
                <a:spcPts val="0"/>
              </a:spcAft>
              <a:defRPr/>
            </a:pPr>
            <a:r>
              <a:rPr lang="en-CA" sz="2200" dirty="0"/>
              <a:t>Social situation and placement in history</a:t>
            </a:r>
          </a:p>
          <a:p>
            <a:pPr lvl="2">
              <a:spcAft>
                <a:spcPts val="0"/>
              </a:spcAft>
              <a:defRPr/>
            </a:pPr>
            <a:endParaRPr lang="en-CA" sz="1800" dirty="0"/>
          </a:p>
          <a:p>
            <a:pPr>
              <a:spcAft>
                <a:spcPts val="0"/>
              </a:spcAft>
              <a:defRPr/>
            </a:pPr>
            <a:r>
              <a:rPr lang="en-CA" sz="2400" b="1" dirty="0" err="1"/>
              <a:t>Ironism</a:t>
            </a:r>
            <a:r>
              <a:rPr lang="en-CA" sz="2400" dirty="0"/>
              <a:t> – a commitment to seeing the world in terms of contingent historical conditions</a:t>
            </a:r>
            <a:endParaRPr lang="en-US" sz="2400" dirty="0"/>
          </a:p>
        </p:txBody>
      </p:sp>
    </p:spTree>
    <p:extLst>
      <p:ext uri="{BB962C8B-B14F-4D97-AF65-F5344CB8AC3E}">
        <p14:creationId xmlns:p14="http://schemas.microsoft.com/office/powerpoint/2010/main" val="258982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5" name="Rectangle 73">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6" name="Rectangle 75">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5623560"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1416" y="457200"/>
            <a:ext cx="562356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1507414"/>
            <a:ext cx="5120255" cy="3903332"/>
          </a:xfrm>
        </p:spPr>
        <p:txBody>
          <a:bodyPr anchor="t">
            <a:normAutofit/>
          </a:bodyPr>
          <a:lstStyle/>
          <a:p>
            <a:r>
              <a:rPr lang="en-US" sz="4000">
                <a:solidFill>
                  <a:schemeClr val="accent2"/>
                </a:solidFill>
              </a:rPr>
              <a:t>Media Regulation: A Pragmatic Paradigm</a:t>
            </a:r>
            <a:endParaRPr lang="en-CA" sz="4000">
              <a:solidFill>
                <a:schemeClr val="accent2"/>
              </a:solidFill>
            </a:endParaRPr>
          </a:p>
        </p:txBody>
      </p:sp>
      <p:sp>
        <p:nvSpPr>
          <p:cNvPr id="2053" name="Rectangle 5"/>
          <p:cNvSpPr>
            <a:spLocks noGrp="1" noChangeArrowheads="1"/>
          </p:cNvSpPr>
          <p:nvPr>
            <p:ph idx="1"/>
          </p:nvPr>
        </p:nvSpPr>
        <p:spPr>
          <a:xfrm>
            <a:off x="6400800" y="1097281"/>
            <a:ext cx="5374176" cy="5303519"/>
          </a:xfrm>
          <a:ln w="57150">
            <a:noFill/>
          </a:ln>
        </p:spPr>
        <p:txBody>
          <a:bodyPr rtlCol="0" anchor="t">
            <a:normAutofit/>
          </a:bodyPr>
          <a:lstStyle/>
          <a:p>
            <a:pPr>
              <a:lnSpc>
                <a:spcPct val="90000"/>
              </a:lnSpc>
              <a:spcAft>
                <a:spcPts val="0"/>
              </a:spcAft>
              <a:defRPr/>
            </a:pPr>
            <a:r>
              <a:rPr lang="en-US" sz="2400" u="sng" dirty="0"/>
              <a:t>Consequences</a:t>
            </a:r>
            <a:r>
              <a:rPr lang="en-US" sz="2400" dirty="0"/>
              <a:t> – </a:t>
            </a:r>
            <a:r>
              <a:rPr lang="en-US" sz="2400" b="1" dirty="0"/>
              <a:t>Effects</a:t>
            </a:r>
            <a:r>
              <a:rPr lang="en-US" sz="2400" dirty="0"/>
              <a:t> of regulations</a:t>
            </a:r>
          </a:p>
          <a:p>
            <a:pPr marL="514350" indent="-514350">
              <a:lnSpc>
                <a:spcPct val="90000"/>
              </a:lnSpc>
              <a:spcAft>
                <a:spcPts val="0"/>
              </a:spcAft>
              <a:buNone/>
              <a:defRPr/>
            </a:pPr>
            <a:endParaRPr lang="en-US" sz="2400" dirty="0"/>
          </a:p>
          <a:p>
            <a:pPr>
              <a:lnSpc>
                <a:spcPct val="90000"/>
              </a:lnSpc>
              <a:spcAft>
                <a:spcPts val="0"/>
              </a:spcAft>
              <a:defRPr/>
            </a:pPr>
            <a:r>
              <a:rPr lang="en-US" sz="2400" u="sng" dirty="0"/>
              <a:t>Contingencies</a:t>
            </a:r>
            <a:r>
              <a:rPr lang="en-US" sz="2400" dirty="0"/>
              <a:t> – </a:t>
            </a:r>
            <a:r>
              <a:rPr lang="en-US" sz="2400" b="1" dirty="0"/>
              <a:t>Factors</a:t>
            </a:r>
            <a:r>
              <a:rPr lang="en-US" sz="2400" dirty="0"/>
              <a:t> at play during the creation of a regulation</a:t>
            </a:r>
          </a:p>
          <a:p>
            <a:pPr marL="514350" indent="-514350">
              <a:lnSpc>
                <a:spcPct val="90000"/>
              </a:lnSpc>
              <a:spcAft>
                <a:spcPts val="0"/>
              </a:spcAft>
              <a:buNone/>
              <a:defRPr/>
            </a:pPr>
            <a:endParaRPr lang="en-US" sz="2400" dirty="0"/>
          </a:p>
          <a:p>
            <a:pPr>
              <a:lnSpc>
                <a:spcPct val="90000"/>
              </a:lnSpc>
              <a:spcAft>
                <a:spcPts val="0"/>
              </a:spcAft>
              <a:defRPr/>
            </a:pPr>
            <a:r>
              <a:rPr lang="en-US" sz="2400" u="sng" dirty="0"/>
              <a:t>Tensions:</a:t>
            </a:r>
          </a:p>
          <a:p>
            <a:pPr lvl="1">
              <a:lnSpc>
                <a:spcPct val="90000"/>
              </a:lnSpc>
              <a:spcAft>
                <a:spcPts val="0"/>
              </a:spcAft>
              <a:defRPr/>
            </a:pPr>
            <a:endParaRPr lang="en-US" sz="2400" u="sng" dirty="0"/>
          </a:p>
          <a:p>
            <a:pPr lvl="1">
              <a:lnSpc>
                <a:spcPct val="90000"/>
              </a:lnSpc>
              <a:spcAft>
                <a:spcPts val="0"/>
              </a:spcAft>
              <a:defRPr/>
            </a:pPr>
            <a:r>
              <a:rPr lang="en-US" sz="2400" dirty="0"/>
              <a:t>“Public Interest”</a:t>
            </a:r>
          </a:p>
          <a:p>
            <a:pPr marL="914400" lvl="1" indent="-457200">
              <a:lnSpc>
                <a:spcPct val="90000"/>
              </a:lnSpc>
              <a:spcAft>
                <a:spcPts val="0"/>
              </a:spcAft>
              <a:buNone/>
              <a:defRPr/>
            </a:pPr>
            <a:r>
              <a:rPr lang="en-US" sz="2400" dirty="0"/>
              <a:t>	  vs. </a:t>
            </a:r>
          </a:p>
          <a:p>
            <a:pPr marL="914400" lvl="1" indent="-457200">
              <a:lnSpc>
                <a:spcPct val="90000"/>
              </a:lnSpc>
              <a:spcAft>
                <a:spcPts val="0"/>
              </a:spcAft>
              <a:buNone/>
              <a:defRPr/>
            </a:pPr>
            <a:r>
              <a:rPr lang="en-US" sz="2400" dirty="0"/>
              <a:t>   “Free Market” </a:t>
            </a:r>
          </a:p>
          <a:p>
            <a:pPr marL="914400" lvl="1" indent="-457200">
              <a:lnSpc>
                <a:spcPct val="90000"/>
              </a:lnSpc>
              <a:spcAft>
                <a:spcPts val="0"/>
              </a:spcAft>
              <a:buNone/>
              <a:defRPr/>
            </a:pPr>
            <a:endParaRPr lang="en-US" sz="2400" dirty="0"/>
          </a:p>
          <a:p>
            <a:pPr marL="631825" lvl="1" indent="-268288">
              <a:lnSpc>
                <a:spcPct val="90000"/>
              </a:lnSpc>
              <a:spcAft>
                <a:spcPts val="0"/>
              </a:spcAft>
              <a:defRPr/>
            </a:pPr>
            <a:r>
              <a:rPr lang="en-US" sz="2400" dirty="0"/>
              <a:t>Government (or business) regulation vs. media self-regulation</a:t>
            </a:r>
          </a:p>
          <a:p>
            <a:pPr>
              <a:lnSpc>
                <a:spcPct val="90000"/>
              </a:lnSpc>
              <a:spcAft>
                <a:spcPts val="0"/>
              </a:spcAft>
              <a:buNone/>
              <a:defRPr/>
            </a:pPr>
            <a:endParaRPr lang="en-US" sz="1400" dirty="0"/>
          </a:p>
        </p:txBody>
      </p:sp>
    </p:spTree>
    <p:extLst>
      <p:ext uri="{BB962C8B-B14F-4D97-AF65-F5344CB8AC3E}">
        <p14:creationId xmlns:p14="http://schemas.microsoft.com/office/powerpoint/2010/main" val="145689355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77565" y="4057685"/>
            <a:ext cx="6400800" cy="2057400"/>
          </a:xfrm>
        </p:spPr>
        <p:txBody>
          <a:bodyPr>
            <a:normAutofit/>
          </a:bodyPr>
          <a:lstStyle/>
          <a:p>
            <a:pPr algn="ctr">
              <a:spcAft>
                <a:spcPts val="0"/>
              </a:spcAft>
              <a:defRPr/>
            </a:pPr>
            <a:r>
              <a:rPr lang="en-US" sz="3200" dirty="0"/>
              <a:t>Native advertising</a:t>
            </a:r>
            <a:endParaRPr lang="en-US" sz="3600" dirty="0"/>
          </a:p>
        </p:txBody>
      </p:sp>
      <p:sp>
        <p:nvSpPr>
          <p:cNvPr id="21507" name="Title 1"/>
          <p:cNvSpPr>
            <a:spLocks noGrp="1"/>
          </p:cNvSpPr>
          <p:nvPr>
            <p:ph type="ctrTitle"/>
          </p:nvPr>
        </p:nvSpPr>
        <p:spPr/>
        <p:txBody>
          <a:bodyPr/>
          <a:lstStyle/>
          <a:p>
            <a:pPr algn="ctr"/>
            <a:r>
              <a:rPr lang="en-US" altLang="en-US" dirty="0"/>
              <a:t>Example:</a:t>
            </a:r>
            <a:br>
              <a:rPr lang="en-US" altLang="en-US" dirty="0"/>
            </a:br>
            <a:r>
              <a:rPr lang="en-US" altLang="en-US" dirty="0"/>
              <a:t>Regulating media content</a:t>
            </a:r>
          </a:p>
        </p:txBody>
      </p:sp>
    </p:spTree>
    <p:extLst>
      <p:ext uri="{BB962C8B-B14F-4D97-AF65-F5344CB8AC3E}">
        <p14:creationId xmlns:p14="http://schemas.microsoft.com/office/powerpoint/2010/main" val="926173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FF1E8A-3E3F-4A67-97F8-32C8D4123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0BBA9C7-5B8B-474E-9392-E742C78ED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D52F3B2-AFE1-41E8-9E34-D2B02A65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A8E2F28-54A2-432C-AAF7-7154C3D57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 name="Content Placeholder 3">
            <a:hlinkClick r:id="rId3"/>
            <a:extLst>
              <a:ext uri="{FF2B5EF4-FFF2-40B4-BE49-F238E27FC236}">
                <a16:creationId xmlns:a16="http://schemas.microsoft.com/office/drawing/2014/main" id="{CFB7E6B2-55D4-454F-904A-57C3881CE256}"/>
              </a:ext>
            </a:extLst>
          </p:cNvPr>
          <p:cNvPicPr>
            <a:picLocks noGrp="1" noChangeAspect="1"/>
          </p:cNvPicPr>
          <p:nvPr>
            <p:ph idx="1"/>
          </p:nvPr>
        </p:nvPicPr>
        <p:blipFill rotWithShape="1">
          <a:blip r:embed="rId4"/>
          <a:srcRect l="2837" r="5029" b="-2"/>
          <a:stretch/>
        </p:blipFill>
        <p:spPr>
          <a:xfrm>
            <a:off x="446534" y="723899"/>
            <a:ext cx="7498616" cy="5676901"/>
          </a:xfrm>
          <a:prstGeom prst="rect">
            <a:avLst/>
          </a:prstGeom>
        </p:spPr>
      </p:pic>
      <p:sp>
        <p:nvSpPr>
          <p:cNvPr id="22" name="Rectangle 21">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EC512B"/>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479FF21-FDB3-4DF1-AEA6-23C1FA5C4324}"/>
              </a:ext>
            </a:extLst>
          </p:cNvPr>
          <p:cNvSpPr>
            <a:spLocks noGrp="1"/>
          </p:cNvSpPr>
          <p:nvPr>
            <p:ph type="title"/>
          </p:nvPr>
        </p:nvSpPr>
        <p:spPr>
          <a:xfrm>
            <a:off x="8296275" y="1419225"/>
            <a:ext cx="3081576" cy="2085869"/>
          </a:xfrm>
        </p:spPr>
        <p:txBody>
          <a:bodyPr vert="horz" lIns="91440" tIns="45720" rIns="91440" bIns="45720" rtlCol="0" anchor="b">
            <a:normAutofit fontScale="90000"/>
          </a:bodyPr>
          <a:lstStyle/>
          <a:p>
            <a:r>
              <a:rPr lang="en-US" altLang="en-US" sz="3600" dirty="0"/>
              <a:t>Example:</a:t>
            </a:r>
            <a:br>
              <a:rPr lang="en-US" altLang="en-US" sz="3600" dirty="0"/>
            </a:br>
            <a:r>
              <a:rPr lang="en-US" altLang="en-US" sz="3600" dirty="0"/>
              <a:t>Regulating media content</a:t>
            </a:r>
            <a:endParaRPr lang="en-US" sz="3600" dirty="0">
              <a:solidFill>
                <a:srgbClr val="FFFFFF"/>
              </a:solidFill>
            </a:endParaRPr>
          </a:p>
        </p:txBody>
      </p:sp>
      <p:pic>
        <p:nvPicPr>
          <p:cNvPr id="5" name="Picture 4">
            <a:extLst>
              <a:ext uri="{FF2B5EF4-FFF2-40B4-BE49-F238E27FC236}">
                <a16:creationId xmlns:a16="http://schemas.microsoft.com/office/drawing/2014/main" id="{B9615BAB-E1BC-42BB-A956-F3C2126B2CA3}"/>
              </a:ext>
            </a:extLst>
          </p:cNvPr>
          <p:cNvPicPr>
            <a:picLocks noChangeAspect="1"/>
          </p:cNvPicPr>
          <p:nvPr/>
        </p:nvPicPr>
        <p:blipFill>
          <a:blip r:embed="rId5"/>
          <a:stretch>
            <a:fillRect/>
          </a:stretch>
        </p:blipFill>
        <p:spPr>
          <a:xfrm>
            <a:off x="7448568" y="3916746"/>
            <a:ext cx="4928514" cy="1642838"/>
          </a:xfrm>
          <a:prstGeom prst="rect">
            <a:avLst/>
          </a:prstGeom>
        </p:spPr>
      </p:pic>
    </p:spTree>
    <p:extLst>
      <p:ext uri="{BB962C8B-B14F-4D97-AF65-F5344CB8AC3E}">
        <p14:creationId xmlns:p14="http://schemas.microsoft.com/office/powerpoint/2010/main" val="2773969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8A8737F-8ADA-46A0-949E-74C59E8E2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149568-AD40-4185-9583-472DC9B5D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538554" cy="5897880"/>
          </a:xfrm>
          <a:prstGeom prst="rect">
            <a:avLst/>
          </a:prstGeom>
          <a:solidFill>
            <a:srgbClr val="FFFFFF"/>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0B283A-0C00-4360-AFE9-36C74D1C6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3" y="480060"/>
            <a:ext cx="5538554" cy="5897880"/>
          </a:xfrm>
          <a:prstGeom prst="rect">
            <a:avLst/>
          </a:prstGeom>
          <a:solidFill>
            <a:srgbClr val="FFFFFF"/>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F64DF23-B404-4543-A478-E434D5F44D7A}"/>
              </a:ext>
            </a:extLst>
          </p:cNvPr>
          <p:cNvPicPr>
            <a:picLocks noChangeAspect="1"/>
          </p:cNvPicPr>
          <p:nvPr/>
        </p:nvPicPr>
        <p:blipFill>
          <a:blip r:embed="rId3"/>
          <a:stretch>
            <a:fillRect/>
          </a:stretch>
        </p:blipFill>
        <p:spPr>
          <a:xfrm>
            <a:off x="554701" y="1119673"/>
            <a:ext cx="5383176" cy="4468035"/>
          </a:xfrm>
          <a:prstGeom prst="rect">
            <a:avLst/>
          </a:prstGeom>
        </p:spPr>
      </p:pic>
      <p:pic>
        <p:nvPicPr>
          <p:cNvPr id="4" name="Picture 3">
            <a:extLst>
              <a:ext uri="{FF2B5EF4-FFF2-40B4-BE49-F238E27FC236}">
                <a16:creationId xmlns:a16="http://schemas.microsoft.com/office/drawing/2014/main" id="{48513744-7F36-492D-AD23-5040F64C109E}"/>
              </a:ext>
            </a:extLst>
          </p:cNvPr>
          <p:cNvPicPr>
            <a:picLocks noChangeAspect="1"/>
          </p:cNvPicPr>
          <p:nvPr/>
        </p:nvPicPr>
        <p:blipFill>
          <a:blip r:embed="rId4"/>
          <a:stretch>
            <a:fillRect/>
          </a:stretch>
        </p:blipFill>
        <p:spPr>
          <a:xfrm>
            <a:off x="6337300" y="1718721"/>
            <a:ext cx="5201707" cy="3407118"/>
          </a:xfrm>
          <a:prstGeom prst="rect">
            <a:avLst/>
          </a:prstGeom>
        </p:spPr>
      </p:pic>
      <p:sp>
        <p:nvSpPr>
          <p:cNvPr id="6" name="TextBox 5">
            <a:extLst>
              <a:ext uri="{FF2B5EF4-FFF2-40B4-BE49-F238E27FC236}">
                <a16:creationId xmlns:a16="http://schemas.microsoft.com/office/drawing/2014/main" id="{CAD2B40B-699B-431F-8443-8727A057EB87}"/>
              </a:ext>
            </a:extLst>
          </p:cNvPr>
          <p:cNvSpPr txBox="1"/>
          <p:nvPr/>
        </p:nvSpPr>
        <p:spPr>
          <a:xfrm>
            <a:off x="7289074" y="5587708"/>
            <a:ext cx="3631475" cy="461665"/>
          </a:xfrm>
          <a:prstGeom prst="rect">
            <a:avLst/>
          </a:prstGeom>
          <a:noFill/>
        </p:spPr>
        <p:txBody>
          <a:bodyPr wrap="square" rtlCol="0">
            <a:spAutoFit/>
          </a:bodyPr>
          <a:lstStyle/>
          <a:p>
            <a:pPr algn="ctr"/>
            <a:r>
              <a:rPr lang="en-CA" sz="2400" dirty="0"/>
              <a:t>“Banner Blindness”</a:t>
            </a:r>
          </a:p>
        </p:txBody>
      </p:sp>
    </p:spTree>
    <p:extLst>
      <p:ext uri="{BB962C8B-B14F-4D97-AF65-F5344CB8AC3E}">
        <p14:creationId xmlns:p14="http://schemas.microsoft.com/office/powerpoint/2010/main" val="2789301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E8BED655-2EC5-4704-ADD4-A91564533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9">
            <a:extLst>
              <a:ext uri="{FF2B5EF4-FFF2-40B4-BE49-F238E27FC236}">
                <a16:creationId xmlns:a16="http://schemas.microsoft.com/office/drawing/2014/main" id="{CBA419E7-4B43-4FA7-846D-76D394A32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1">
            <a:extLst>
              <a:ext uri="{FF2B5EF4-FFF2-40B4-BE49-F238E27FC236}">
                <a16:creationId xmlns:a16="http://schemas.microsoft.com/office/drawing/2014/main" id="{F7D34090-8F5C-4A49-8452-7328D6632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3">
            <a:extLst>
              <a:ext uri="{FF2B5EF4-FFF2-40B4-BE49-F238E27FC236}">
                <a16:creationId xmlns:a16="http://schemas.microsoft.com/office/drawing/2014/main" id="{1B55B7B2-03F9-46F2-AE7C-2AC5156F4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5">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27" name="Rectangle 17">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517511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1C8A1F41-3114-4D31-8A70-65DED046193E}"/>
              </a:ext>
            </a:extLst>
          </p:cNvPr>
          <p:cNvPicPr>
            <a:picLocks noChangeAspect="1"/>
          </p:cNvPicPr>
          <p:nvPr/>
        </p:nvPicPr>
        <p:blipFill rotWithShape="1">
          <a:blip r:embed="rId3"/>
          <a:srcRect r="9896" b="2"/>
          <a:stretch/>
        </p:blipFill>
        <p:spPr>
          <a:xfrm>
            <a:off x="581188" y="457200"/>
            <a:ext cx="7460999" cy="5899650"/>
          </a:xfrm>
          <a:prstGeom prst="rect">
            <a:avLst/>
          </a:prstGeom>
        </p:spPr>
      </p:pic>
      <p:sp>
        <p:nvSpPr>
          <p:cNvPr id="28" name="Rectangle 19">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707627"/>
            <a:ext cx="3618828" cy="6492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A3B86E5-F826-4F02-BCE3-D54B6D37DBE7}"/>
              </a:ext>
            </a:extLst>
          </p:cNvPr>
          <p:cNvSpPr>
            <a:spLocks noGrp="1"/>
          </p:cNvSpPr>
          <p:nvPr>
            <p:ph type="title"/>
          </p:nvPr>
        </p:nvSpPr>
        <p:spPr>
          <a:xfrm>
            <a:off x="8307420" y="1100665"/>
            <a:ext cx="3267319" cy="4278731"/>
          </a:xfrm>
        </p:spPr>
        <p:txBody>
          <a:bodyPr vert="horz" lIns="91440" tIns="45720" rIns="91440" bIns="45720" rtlCol="0" anchor="ctr">
            <a:normAutofit/>
          </a:bodyPr>
          <a:lstStyle/>
          <a:p>
            <a:r>
              <a:rPr lang="en-US" sz="3600">
                <a:solidFill>
                  <a:schemeClr val="accent1"/>
                </a:solidFill>
              </a:rPr>
              <a:t>Native Advertising</a:t>
            </a:r>
          </a:p>
        </p:txBody>
      </p:sp>
    </p:spTree>
    <p:extLst>
      <p:ext uri="{BB962C8B-B14F-4D97-AF65-F5344CB8AC3E}">
        <p14:creationId xmlns:p14="http://schemas.microsoft.com/office/powerpoint/2010/main" val="3268728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157B39-CFB6-4F9C-B57B-A1905FE2343E}"/>
              </a:ext>
            </a:extLst>
          </p:cNvPr>
          <p:cNvPicPr>
            <a:picLocks noChangeAspect="1"/>
          </p:cNvPicPr>
          <p:nvPr/>
        </p:nvPicPr>
        <p:blipFill>
          <a:blip r:embed="rId4"/>
          <a:stretch>
            <a:fillRect/>
          </a:stretch>
        </p:blipFill>
        <p:spPr>
          <a:xfrm>
            <a:off x="1045029" y="0"/>
            <a:ext cx="4866238" cy="6858000"/>
          </a:xfrm>
          <a:prstGeom prst="rect">
            <a:avLst/>
          </a:prstGeom>
        </p:spPr>
      </p:pic>
      <p:pic>
        <p:nvPicPr>
          <p:cNvPr id="4" name="Picture 3">
            <a:extLst>
              <a:ext uri="{FF2B5EF4-FFF2-40B4-BE49-F238E27FC236}">
                <a16:creationId xmlns:a16="http://schemas.microsoft.com/office/drawing/2014/main" id="{EDA9D819-B3C2-4C51-94E2-4775A0918D60}"/>
              </a:ext>
            </a:extLst>
          </p:cNvPr>
          <p:cNvPicPr>
            <a:picLocks noChangeAspect="1"/>
          </p:cNvPicPr>
          <p:nvPr/>
        </p:nvPicPr>
        <p:blipFill>
          <a:blip r:embed="rId5"/>
          <a:stretch>
            <a:fillRect/>
          </a:stretch>
        </p:blipFill>
        <p:spPr>
          <a:xfrm>
            <a:off x="6090702" y="0"/>
            <a:ext cx="5191125" cy="6734175"/>
          </a:xfrm>
          <a:prstGeom prst="rect">
            <a:avLst/>
          </a:prstGeom>
        </p:spPr>
      </p:pic>
      <p:graphicFrame>
        <p:nvGraphicFramePr>
          <p:cNvPr id="5" name="Object 4">
            <a:extLst>
              <a:ext uri="{FF2B5EF4-FFF2-40B4-BE49-F238E27FC236}">
                <a16:creationId xmlns:a16="http://schemas.microsoft.com/office/drawing/2014/main" id="{FEB2BBE7-301A-44A0-8AA2-757EAE6176A6}"/>
              </a:ext>
            </a:extLst>
          </p:cNvPr>
          <p:cNvGraphicFramePr>
            <a:graphicFrameLocks noChangeAspect="1"/>
          </p:cNvGraphicFramePr>
          <p:nvPr>
            <p:extLst>
              <p:ext uri="{D42A27DB-BD31-4B8C-83A1-F6EECF244321}">
                <p14:modId xmlns:p14="http://schemas.microsoft.com/office/powerpoint/2010/main" val="999126377"/>
              </p:ext>
            </p:extLst>
          </p:nvPr>
        </p:nvGraphicFramePr>
        <p:xfrm>
          <a:off x="6090702" y="2582001"/>
          <a:ext cx="5267325" cy="3571875"/>
        </p:xfrm>
        <a:graphic>
          <a:graphicData uri="http://schemas.openxmlformats.org/presentationml/2006/ole">
            <mc:AlternateContent xmlns:mc="http://schemas.openxmlformats.org/markup-compatibility/2006">
              <mc:Choice xmlns:v="urn:schemas-microsoft-com:vml" Requires="v">
                <p:oleObj spid="_x0000_s1056" name="Bitmap Image" r:id="rId6" imgW="5267160" imgH="3571920" progId="Paint.Picture">
                  <p:embed/>
                </p:oleObj>
              </mc:Choice>
              <mc:Fallback>
                <p:oleObj name="Bitmap Image" r:id="rId6" imgW="5267160" imgH="3571920" progId="Paint.Picture">
                  <p:embed/>
                  <p:pic>
                    <p:nvPicPr>
                      <p:cNvPr id="0" name=""/>
                      <p:cNvPicPr/>
                      <p:nvPr/>
                    </p:nvPicPr>
                    <p:blipFill>
                      <a:blip r:embed="rId7"/>
                      <a:stretch>
                        <a:fillRect/>
                      </a:stretch>
                    </p:blipFill>
                    <p:spPr>
                      <a:xfrm>
                        <a:off x="6090702" y="2582001"/>
                        <a:ext cx="5267325" cy="3571875"/>
                      </a:xfrm>
                      <a:prstGeom prst="rect">
                        <a:avLst/>
                      </a:prstGeom>
                    </p:spPr>
                  </p:pic>
                </p:oleObj>
              </mc:Fallback>
            </mc:AlternateContent>
          </a:graphicData>
        </a:graphic>
      </p:graphicFrame>
    </p:spTree>
    <p:extLst>
      <p:ext uri="{BB962C8B-B14F-4D97-AF65-F5344CB8AC3E}">
        <p14:creationId xmlns:p14="http://schemas.microsoft.com/office/powerpoint/2010/main" val="346330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BED655-2EC5-4704-ADD4-A91564533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CBA419E7-4B43-4FA7-846D-76D394A32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F7D34090-8F5C-4A49-8452-7328D6632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B55B7B2-03F9-46F2-AE7C-2AC5156F4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18" name="Rectangle 17">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517511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66585FA8-AD13-4F98-9773-0AFAF59A07C0}"/>
              </a:ext>
            </a:extLst>
          </p:cNvPr>
          <p:cNvPicPr>
            <a:picLocks noChangeAspect="1"/>
          </p:cNvPicPr>
          <p:nvPr/>
        </p:nvPicPr>
        <p:blipFill rotWithShape="1">
          <a:blip r:embed="rId3"/>
          <a:srcRect r="-3" b="1770"/>
          <a:stretch/>
        </p:blipFill>
        <p:spPr>
          <a:xfrm>
            <a:off x="581188" y="457200"/>
            <a:ext cx="7460999" cy="5899650"/>
          </a:xfrm>
          <a:prstGeom prst="rect">
            <a:avLst/>
          </a:prstGeom>
        </p:spPr>
      </p:pic>
      <p:sp>
        <p:nvSpPr>
          <p:cNvPr id="20" name="Rectangle 19">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707627"/>
            <a:ext cx="3618828" cy="6492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6D94055-4CD8-4406-8DE3-76D446E8231D}"/>
              </a:ext>
            </a:extLst>
          </p:cNvPr>
          <p:cNvSpPr>
            <a:spLocks noGrp="1"/>
          </p:cNvSpPr>
          <p:nvPr>
            <p:ph type="title"/>
          </p:nvPr>
        </p:nvSpPr>
        <p:spPr>
          <a:xfrm>
            <a:off x="8307420" y="1100665"/>
            <a:ext cx="3267319" cy="4278731"/>
          </a:xfrm>
        </p:spPr>
        <p:txBody>
          <a:bodyPr vert="horz" lIns="91440" tIns="45720" rIns="91440" bIns="45720" rtlCol="0" anchor="ctr">
            <a:normAutofit/>
          </a:bodyPr>
          <a:lstStyle/>
          <a:p>
            <a:r>
              <a:rPr lang="en-US" sz="3600" dirty="0">
                <a:solidFill>
                  <a:schemeClr val="accent1"/>
                </a:solidFill>
              </a:rPr>
              <a:t>From </a:t>
            </a:r>
            <a:br>
              <a:rPr lang="en-US" sz="3600" dirty="0">
                <a:solidFill>
                  <a:schemeClr val="accent1"/>
                </a:solidFill>
              </a:rPr>
            </a:br>
            <a:r>
              <a:rPr lang="en-US" sz="3600" i="1" dirty="0">
                <a:solidFill>
                  <a:schemeClr val="accent1"/>
                </a:solidFill>
              </a:rPr>
              <a:t>The Atlantic</a:t>
            </a:r>
            <a:endParaRPr lang="en-US" sz="3600" dirty="0">
              <a:solidFill>
                <a:schemeClr val="accent1"/>
              </a:solidFill>
            </a:endParaRPr>
          </a:p>
        </p:txBody>
      </p:sp>
      <p:pic>
        <p:nvPicPr>
          <p:cNvPr id="4" name="Picture 3">
            <a:extLst>
              <a:ext uri="{FF2B5EF4-FFF2-40B4-BE49-F238E27FC236}">
                <a16:creationId xmlns:a16="http://schemas.microsoft.com/office/drawing/2014/main" id="{7722AF4A-CF25-4790-8B6D-A4DA52643102}"/>
              </a:ext>
            </a:extLst>
          </p:cNvPr>
          <p:cNvPicPr>
            <a:picLocks noChangeAspect="1"/>
          </p:cNvPicPr>
          <p:nvPr/>
        </p:nvPicPr>
        <p:blipFill>
          <a:blip r:embed="rId4"/>
          <a:stretch>
            <a:fillRect/>
          </a:stretch>
        </p:blipFill>
        <p:spPr>
          <a:xfrm>
            <a:off x="519248" y="434920"/>
            <a:ext cx="7467468" cy="5988160"/>
          </a:xfrm>
          <a:prstGeom prst="rect">
            <a:avLst/>
          </a:prstGeom>
        </p:spPr>
      </p:pic>
    </p:spTree>
    <p:extLst>
      <p:ext uri="{BB962C8B-B14F-4D97-AF65-F5344CB8AC3E}">
        <p14:creationId xmlns:p14="http://schemas.microsoft.com/office/powerpoint/2010/main" val="331129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1"/>
          <p:cNvSpPr>
            <a:spLocks noGrp="1"/>
          </p:cNvSpPr>
          <p:nvPr>
            <p:ph type="title"/>
          </p:nvPr>
        </p:nvSpPr>
        <p:spPr/>
        <p:txBody>
          <a:bodyPr/>
          <a:lstStyle/>
          <a:p>
            <a:pPr eaLnBrk="1" hangingPunct="1"/>
            <a:r>
              <a:rPr lang="en-CA" altLang="en-US" dirty="0"/>
              <a:t>Native Advertising</a:t>
            </a:r>
          </a:p>
        </p:txBody>
      </p:sp>
      <p:sp>
        <p:nvSpPr>
          <p:cNvPr id="3" name="Content Placeholder 2"/>
          <p:cNvSpPr>
            <a:spLocks noGrp="1"/>
          </p:cNvSpPr>
          <p:nvPr>
            <p:ph idx="1"/>
          </p:nvPr>
        </p:nvSpPr>
        <p:spPr>
          <a:xfrm>
            <a:off x="2627156" y="3469534"/>
            <a:ext cx="7097713" cy="3881437"/>
          </a:xfrm>
        </p:spPr>
        <p:txBody>
          <a:bodyPr rtlCol="0">
            <a:normAutofit/>
          </a:bodyPr>
          <a:lstStyle/>
          <a:p>
            <a:pPr>
              <a:spcAft>
                <a:spcPts val="0"/>
              </a:spcAft>
              <a:buFont typeface="Wingdings 3" charset="2"/>
              <a:buChar char=""/>
              <a:defRPr/>
            </a:pPr>
            <a:endParaRPr lang="en-CA" dirty="0">
              <a:solidFill>
                <a:schemeClr val="tx1">
                  <a:lumMod val="75000"/>
                  <a:lumOff val="25000"/>
                </a:schemeClr>
              </a:solidFill>
            </a:endParaRPr>
          </a:p>
          <a:p>
            <a:pPr>
              <a:spcAft>
                <a:spcPts val="0"/>
              </a:spcAft>
              <a:buFont typeface="Wingdings 3" charset="2"/>
              <a:buChar char=""/>
              <a:defRPr/>
            </a:pPr>
            <a:endParaRPr lang="en-CA" dirty="0">
              <a:solidFill>
                <a:schemeClr val="tx1">
                  <a:lumMod val="75000"/>
                  <a:lumOff val="25000"/>
                </a:schemeClr>
              </a:solidFill>
            </a:endParaRPr>
          </a:p>
          <a:p>
            <a:pPr marL="0" indent="0">
              <a:spcAft>
                <a:spcPts val="0"/>
              </a:spcAft>
              <a:buNone/>
              <a:defRPr/>
            </a:pPr>
            <a:endParaRPr lang="en-CA" dirty="0">
              <a:solidFill>
                <a:schemeClr val="tx1">
                  <a:lumMod val="75000"/>
                  <a:lumOff val="25000"/>
                </a:schemeClr>
              </a:solidFill>
            </a:endParaRPr>
          </a:p>
          <a:p>
            <a:pPr marL="0" indent="0">
              <a:spcAft>
                <a:spcPts val="0"/>
              </a:spcAft>
              <a:buNone/>
              <a:defRPr/>
            </a:pPr>
            <a:endParaRPr lang="en-CA" dirty="0">
              <a:solidFill>
                <a:schemeClr val="tx1">
                  <a:lumMod val="75000"/>
                  <a:lumOff val="25000"/>
                </a:schemeClr>
              </a:solidFill>
            </a:endParaRPr>
          </a:p>
          <a:p>
            <a:pPr marL="0" indent="0">
              <a:spcAft>
                <a:spcPts val="0"/>
              </a:spcAft>
              <a:buNone/>
              <a:defRPr/>
            </a:pPr>
            <a:endParaRPr lang="en-CA" dirty="0">
              <a:solidFill>
                <a:schemeClr val="tx1">
                  <a:lumMod val="75000"/>
                  <a:lumOff val="25000"/>
                </a:schemeClr>
              </a:solidFill>
            </a:endParaRPr>
          </a:p>
          <a:p>
            <a:pPr marL="0" indent="0">
              <a:spcAft>
                <a:spcPts val="0"/>
              </a:spcAft>
              <a:buNone/>
              <a:defRPr/>
            </a:pPr>
            <a:endParaRPr lang="en-CA" dirty="0">
              <a:solidFill>
                <a:schemeClr val="tx1">
                  <a:lumMod val="75000"/>
                  <a:lumOff val="25000"/>
                </a:schemeClr>
              </a:solidFill>
            </a:endParaRPr>
          </a:p>
          <a:p>
            <a:pPr marL="0" indent="0" algn="ctr">
              <a:spcAft>
                <a:spcPts val="0"/>
              </a:spcAft>
              <a:buNone/>
              <a:defRPr/>
            </a:pPr>
            <a:r>
              <a:rPr lang="en-CA" dirty="0">
                <a:solidFill>
                  <a:schemeClr val="tx1">
                    <a:lumMod val="75000"/>
                    <a:lumOff val="25000"/>
                  </a:schemeClr>
                </a:solidFill>
                <a:hlinkClick r:id="rId3"/>
              </a:rPr>
              <a:t>https://youtu.be/E_F5GxCwizc?t=3m5s</a:t>
            </a:r>
            <a:r>
              <a:rPr lang="en-CA" dirty="0">
                <a:solidFill>
                  <a:schemeClr val="tx1">
                    <a:lumMod val="75000"/>
                    <a:lumOff val="25000"/>
                  </a:schemeClr>
                </a:solidFill>
              </a:rPr>
              <a:t>  </a:t>
            </a:r>
          </a:p>
          <a:p>
            <a:pPr marL="0" indent="0" algn="ctr">
              <a:spcAft>
                <a:spcPts val="0"/>
              </a:spcAft>
              <a:buNone/>
              <a:defRPr/>
            </a:pPr>
            <a:r>
              <a:rPr lang="en-CA" dirty="0">
                <a:solidFill>
                  <a:schemeClr val="tx1">
                    <a:lumMod val="75000"/>
                    <a:lumOff val="25000"/>
                  </a:schemeClr>
                </a:solidFill>
              </a:rPr>
              <a:t>(</a:t>
            </a:r>
            <a:r>
              <a:rPr lang="en-CA" dirty="0">
                <a:solidFill>
                  <a:schemeClr val="tx1">
                    <a:lumMod val="75000"/>
                    <a:lumOff val="25000"/>
                  </a:schemeClr>
                </a:solidFill>
                <a:sym typeface="Wingdings" panose="05000000000000000000" pitchFamily="2" charset="2"/>
              </a:rPr>
              <a:t>content note, some profanity [semi-censored])</a:t>
            </a:r>
            <a:endParaRPr lang="en-CA" dirty="0">
              <a:solidFill>
                <a:schemeClr val="tx1">
                  <a:lumMod val="75000"/>
                  <a:lumOff val="25000"/>
                </a:schemeClr>
              </a:solidFill>
            </a:endParaRPr>
          </a:p>
        </p:txBody>
      </p:sp>
      <p:sp>
        <p:nvSpPr>
          <p:cNvPr id="192517" name="TextBox 1"/>
          <p:cNvSpPr txBox="1">
            <a:spLocks noChangeArrowheads="1"/>
          </p:cNvSpPr>
          <p:nvPr/>
        </p:nvSpPr>
        <p:spPr bwMode="auto">
          <a:xfrm>
            <a:off x="581192" y="2039012"/>
            <a:ext cx="11029616"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a:spcBef>
                <a:spcPct val="0"/>
              </a:spcBef>
              <a:buClrTx/>
              <a:buSzTx/>
              <a:buFontTx/>
              <a:buNone/>
            </a:pPr>
            <a:r>
              <a:rPr lang="en-CA" altLang="en-US" dirty="0">
                <a:solidFill>
                  <a:schemeClr val="tx1"/>
                </a:solidFill>
                <a:latin typeface="Verdana" panose="020B0604030504040204" pitchFamily="34" charset="0"/>
              </a:rPr>
              <a:t>Note: “</a:t>
            </a:r>
            <a:r>
              <a:rPr lang="en-CA" altLang="en-US" dirty="0">
                <a:solidFill>
                  <a:schemeClr val="accent2"/>
                </a:solidFill>
                <a:latin typeface="Verdana" panose="020B0604030504040204" pitchFamily="34" charset="0"/>
              </a:rPr>
              <a:t>Separation of Church and State</a:t>
            </a:r>
            <a:r>
              <a:rPr lang="en-CA" altLang="en-US" dirty="0">
                <a:solidFill>
                  <a:schemeClr val="tx1"/>
                </a:solidFill>
                <a:latin typeface="Verdana" panose="020B0604030504040204" pitchFamily="34" charset="0"/>
              </a:rPr>
              <a:t>” in journalistic context = </a:t>
            </a:r>
          </a:p>
          <a:p>
            <a:pPr algn="ctr">
              <a:spcBef>
                <a:spcPct val="0"/>
              </a:spcBef>
              <a:buClrTx/>
              <a:buSzTx/>
              <a:buFontTx/>
              <a:buNone/>
            </a:pPr>
            <a:r>
              <a:rPr lang="en-CA" altLang="en-US" dirty="0">
                <a:solidFill>
                  <a:schemeClr val="tx1"/>
                </a:solidFill>
                <a:latin typeface="Verdana" panose="020B0604030504040204" pitchFamily="34" charset="0"/>
              </a:rPr>
              <a:t>Separation of editorial and advertising</a:t>
            </a:r>
            <a:endParaRPr lang="en-CA" altLang="en-US" dirty="0">
              <a:solidFill>
                <a:schemeClr val="accent1"/>
              </a:solidFill>
              <a:latin typeface="Verdana" panose="020B060403050404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1319" y="2685124"/>
            <a:ext cx="6329362" cy="3357314"/>
          </a:xfrm>
          <a:prstGeom prst="rect">
            <a:avLst/>
          </a:prstGeom>
        </p:spPr>
      </p:pic>
    </p:spTree>
    <p:extLst>
      <p:ext uri="{BB962C8B-B14F-4D97-AF65-F5344CB8AC3E}">
        <p14:creationId xmlns:p14="http://schemas.microsoft.com/office/powerpoint/2010/main" val="231785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192517"/>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9">
            <a:extLst>
              <a:ext uri="{FF2B5EF4-FFF2-40B4-BE49-F238E27FC236}">
                <a16:creationId xmlns:a16="http://schemas.microsoft.com/office/drawing/2014/main" id="{6BFF1E8A-3E3F-4A67-97F8-32C8D4123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1">
            <a:extLst>
              <a:ext uri="{FF2B5EF4-FFF2-40B4-BE49-F238E27FC236}">
                <a16:creationId xmlns:a16="http://schemas.microsoft.com/office/drawing/2014/main" id="{D0BBA9C7-5B8B-474E-9392-E742C78ED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3">
            <a:extLst>
              <a:ext uri="{FF2B5EF4-FFF2-40B4-BE49-F238E27FC236}">
                <a16:creationId xmlns:a16="http://schemas.microsoft.com/office/drawing/2014/main" id="{1D52F3B2-AFE1-41E8-9E34-D2B02A65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A8E2F28-54A2-432C-AAF7-7154C3D57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8" name="Rectangle 17">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9">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0" name="Content Placeholder 3">
            <a:extLst>
              <a:ext uri="{FF2B5EF4-FFF2-40B4-BE49-F238E27FC236}">
                <a16:creationId xmlns:a16="http://schemas.microsoft.com/office/drawing/2014/main" id="{FD8A0E28-9D9D-4024-A5CC-16A7705B5144}"/>
              </a:ext>
            </a:extLst>
          </p:cNvPr>
          <p:cNvPicPr>
            <a:picLocks noGrp="1" noChangeAspect="1"/>
          </p:cNvPicPr>
          <p:nvPr>
            <p:ph idx="1"/>
          </p:nvPr>
        </p:nvPicPr>
        <p:blipFill rotWithShape="1">
          <a:blip r:embed="rId3"/>
          <a:srcRect l="1028" r="33918" b="1"/>
          <a:stretch/>
        </p:blipFill>
        <p:spPr>
          <a:xfrm>
            <a:off x="446534" y="723899"/>
            <a:ext cx="7498616" cy="5676901"/>
          </a:xfrm>
          <a:prstGeom prst="rect">
            <a:avLst/>
          </a:prstGeom>
        </p:spPr>
      </p:pic>
      <p:sp>
        <p:nvSpPr>
          <p:cNvPr id="22" name="Rectangle 21">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FC16A"/>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2E458B2-21C3-454A-B9E2-EA1E709F6A70}"/>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rPr>
              <a:t>Blurring Reality</a:t>
            </a:r>
          </a:p>
        </p:txBody>
      </p:sp>
      <p:sp>
        <p:nvSpPr>
          <p:cNvPr id="5" name="Rectangle 4">
            <a:extLst>
              <a:ext uri="{FF2B5EF4-FFF2-40B4-BE49-F238E27FC236}">
                <a16:creationId xmlns:a16="http://schemas.microsoft.com/office/drawing/2014/main" id="{E82D92F7-6637-4E86-949D-223F076DA5D7}"/>
              </a:ext>
            </a:extLst>
          </p:cNvPr>
          <p:cNvSpPr/>
          <p:nvPr/>
        </p:nvSpPr>
        <p:spPr>
          <a:xfrm>
            <a:off x="4359811" y="5744234"/>
            <a:ext cx="3644976" cy="646331"/>
          </a:xfrm>
          <a:prstGeom prst="rect">
            <a:avLst/>
          </a:prstGeom>
        </p:spPr>
        <p:txBody>
          <a:bodyPr wrap="square">
            <a:spAutoFit/>
          </a:bodyPr>
          <a:lstStyle/>
          <a:p>
            <a:r>
              <a:rPr lang="en-CA" dirty="0"/>
              <a:t>https://en.wikipedia.org/wiki/List_of_satirical_news_websites</a:t>
            </a:r>
          </a:p>
        </p:txBody>
      </p:sp>
    </p:spTree>
    <p:extLst>
      <p:ext uri="{BB962C8B-B14F-4D97-AF65-F5344CB8AC3E}">
        <p14:creationId xmlns:p14="http://schemas.microsoft.com/office/powerpoint/2010/main" val="3929225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282E9536-D90E-4DD6-BF02-E1304D076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8" name="Graphic 7">
            <a:extLst>
              <a:ext uri="{FF2B5EF4-FFF2-40B4-BE49-F238E27FC236}">
                <a16:creationId xmlns:a16="http://schemas.microsoft.com/office/drawing/2014/main" id="{D2B1BA07-9F5D-47BF-A86E-A1DC4EA33E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1870" y="4722242"/>
            <a:ext cx="1624183" cy="1624183"/>
          </a:xfrm>
          <a:prstGeom prst="rect">
            <a:avLst/>
          </a:prstGeom>
        </p:spPr>
      </p:pic>
      <p:sp>
        <p:nvSpPr>
          <p:cNvPr id="3" name="Title 2"/>
          <p:cNvSpPr>
            <a:spLocks noGrp="1"/>
          </p:cNvSpPr>
          <p:nvPr>
            <p:ph type="title"/>
          </p:nvPr>
        </p:nvSpPr>
        <p:spPr>
          <a:xfrm>
            <a:off x="803189" y="1209184"/>
            <a:ext cx="3089189" cy="4734416"/>
          </a:xfrm>
        </p:spPr>
        <p:txBody>
          <a:bodyPr anchor="ctr">
            <a:normAutofit/>
          </a:bodyPr>
          <a:lstStyle/>
          <a:p>
            <a:r>
              <a:rPr lang="en-CA" altLang="en-US"/>
              <a:t>What should we do about it? </a:t>
            </a:r>
            <a:endParaRPr lang="en-CA"/>
          </a:p>
        </p:txBody>
      </p:sp>
      <p:sp>
        <p:nvSpPr>
          <p:cNvPr id="4" name="Content Placeholder 3"/>
          <p:cNvSpPr>
            <a:spLocks noGrp="1"/>
          </p:cNvSpPr>
          <p:nvPr>
            <p:ph idx="1"/>
          </p:nvPr>
        </p:nvSpPr>
        <p:spPr>
          <a:xfrm>
            <a:off x="4561870" y="723899"/>
            <a:ext cx="7183597" cy="3678303"/>
          </a:xfrm>
        </p:spPr>
        <p:txBody>
          <a:bodyPr>
            <a:normAutofit/>
          </a:bodyPr>
          <a:lstStyle/>
          <a:p>
            <a:r>
              <a:rPr lang="en-CA" sz="2800" dirty="0"/>
              <a:t>Consequences?</a:t>
            </a:r>
          </a:p>
          <a:p>
            <a:pPr lvl="1"/>
            <a:r>
              <a:rPr lang="en-US" sz="2400" dirty="0"/>
              <a:t>The </a:t>
            </a:r>
            <a:r>
              <a:rPr lang="en-US" sz="2400" b="1" dirty="0"/>
              <a:t>clear effects </a:t>
            </a:r>
            <a:r>
              <a:rPr lang="en-US" sz="2400" dirty="0"/>
              <a:t>of a given regulation on a society at large</a:t>
            </a:r>
            <a:endParaRPr lang="en-CA" sz="2400" dirty="0"/>
          </a:p>
          <a:p>
            <a:endParaRPr lang="en-CA" sz="2800" dirty="0"/>
          </a:p>
          <a:p>
            <a:r>
              <a:rPr lang="en-CA" sz="2800" dirty="0"/>
              <a:t>Contingencies?</a:t>
            </a:r>
          </a:p>
          <a:p>
            <a:pPr lvl="1"/>
            <a:r>
              <a:rPr lang="en-US" sz="2400" dirty="0"/>
              <a:t>The </a:t>
            </a:r>
            <a:r>
              <a:rPr lang="en-US" sz="2400" b="1" dirty="0"/>
              <a:t>socio-cultural/historical factors</a:t>
            </a:r>
            <a:r>
              <a:rPr lang="en-US" sz="2400" dirty="0"/>
              <a:t> at play during the creation of a regulation</a:t>
            </a:r>
          </a:p>
        </p:txBody>
      </p:sp>
    </p:spTree>
    <p:extLst>
      <p:ext uri="{BB962C8B-B14F-4D97-AF65-F5344CB8AC3E}">
        <p14:creationId xmlns:p14="http://schemas.microsoft.com/office/powerpoint/2010/main" val="4047262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77565" y="4057685"/>
            <a:ext cx="6400800" cy="2057400"/>
          </a:xfrm>
        </p:spPr>
        <p:txBody>
          <a:bodyPr>
            <a:normAutofit/>
          </a:bodyPr>
          <a:lstStyle/>
          <a:p>
            <a:pPr algn="ctr">
              <a:spcAft>
                <a:spcPts val="0"/>
              </a:spcAft>
              <a:defRPr/>
            </a:pPr>
            <a:r>
              <a:rPr lang="en-US" sz="3200" dirty="0"/>
              <a:t>Climate Change</a:t>
            </a:r>
            <a:endParaRPr lang="en-US" sz="3600" dirty="0"/>
          </a:p>
        </p:txBody>
      </p:sp>
      <p:sp>
        <p:nvSpPr>
          <p:cNvPr id="21507" name="Title 1"/>
          <p:cNvSpPr>
            <a:spLocks noGrp="1"/>
          </p:cNvSpPr>
          <p:nvPr>
            <p:ph type="ctrTitle"/>
          </p:nvPr>
        </p:nvSpPr>
        <p:spPr/>
        <p:txBody>
          <a:bodyPr/>
          <a:lstStyle/>
          <a:p>
            <a:pPr algn="ctr"/>
            <a:r>
              <a:rPr lang="en-US" altLang="en-US" dirty="0"/>
              <a:t>Example:</a:t>
            </a:r>
            <a:br>
              <a:rPr lang="en-US" altLang="en-US" dirty="0"/>
            </a:br>
            <a:r>
              <a:rPr lang="en-US" altLang="en-US" dirty="0"/>
              <a:t>Regulating media content</a:t>
            </a:r>
          </a:p>
        </p:txBody>
      </p:sp>
    </p:spTree>
    <p:extLst>
      <p:ext uri="{BB962C8B-B14F-4D97-AF65-F5344CB8AC3E}">
        <p14:creationId xmlns:p14="http://schemas.microsoft.com/office/powerpoint/2010/main" val="2922147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BED655-2EC5-4704-ADD4-A91564533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CBA419E7-4B43-4FA7-846D-76D394A32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D34090-8F5C-4A49-8452-7328D6632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B55B7B2-03F9-46F2-AE7C-2AC5156F4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517511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7" name="Content Placeholder 3">
            <a:extLst>
              <a:ext uri="{FF2B5EF4-FFF2-40B4-BE49-F238E27FC236}">
                <a16:creationId xmlns:a16="http://schemas.microsoft.com/office/drawing/2014/main" id="{3E8ECF29-8972-4FB8-9067-BE890D90DDE7}"/>
              </a:ext>
            </a:extLst>
          </p:cNvPr>
          <p:cNvPicPr>
            <a:picLocks noGrp="1" noChangeAspect="1"/>
          </p:cNvPicPr>
          <p:nvPr>
            <p:ph idx="1"/>
          </p:nvPr>
        </p:nvPicPr>
        <p:blipFill rotWithShape="1">
          <a:blip r:embed="rId3"/>
          <a:srcRect l="1990" r="-1" b="-1"/>
          <a:stretch/>
        </p:blipFill>
        <p:spPr>
          <a:xfrm>
            <a:off x="581188" y="457200"/>
            <a:ext cx="7460999" cy="5899650"/>
          </a:xfrm>
          <a:prstGeom prst="rect">
            <a:avLst/>
          </a:prstGeom>
        </p:spPr>
      </p:pic>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707627"/>
            <a:ext cx="3618828" cy="6492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78F8545-FE74-4A85-8E8B-42DFDAD8E526}"/>
              </a:ext>
            </a:extLst>
          </p:cNvPr>
          <p:cNvSpPr>
            <a:spLocks noGrp="1"/>
          </p:cNvSpPr>
          <p:nvPr>
            <p:ph type="title"/>
          </p:nvPr>
        </p:nvSpPr>
        <p:spPr>
          <a:xfrm>
            <a:off x="8307420" y="1100665"/>
            <a:ext cx="3267319" cy="4278731"/>
          </a:xfrm>
        </p:spPr>
        <p:txBody>
          <a:bodyPr vert="horz" lIns="91440" tIns="45720" rIns="91440" bIns="45720" rtlCol="0" anchor="ctr">
            <a:normAutofit/>
          </a:bodyPr>
          <a:lstStyle/>
          <a:p>
            <a:r>
              <a:rPr lang="en-US" sz="3600" dirty="0">
                <a:solidFill>
                  <a:schemeClr val="accent1"/>
                </a:solidFill>
              </a:rPr>
              <a:t>Scientific consensus</a:t>
            </a:r>
          </a:p>
        </p:txBody>
      </p:sp>
      <p:sp>
        <p:nvSpPr>
          <p:cNvPr id="5" name="Rectangle 4">
            <a:extLst>
              <a:ext uri="{FF2B5EF4-FFF2-40B4-BE49-F238E27FC236}">
                <a16:creationId xmlns:a16="http://schemas.microsoft.com/office/drawing/2014/main" id="{2A772AC6-00A5-4DC8-B47D-8100070C81A6}"/>
              </a:ext>
            </a:extLst>
          </p:cNvPr>
          <p:cNvSpPr/>
          <p:nvPr/>
        </p:nvSpPr>
        <p:spPr>
          <a:xfrm>
            <a:off x="8269067" y="5853424"/>
            <a:ext cx="3249479" cy="369332"/>
          </a:xfrm>
          <a:prstGeom prst="rect">
            <a:avLst/>
          </a:prstGeom>
        </p:spPr>
        <p:txBody>
          <a:bodyPr wrap="none">
            <a:spAutoFit/>
          </a:bodyPr>
          <a:lstStyle/>
          <a:p>
            <a:r>
              <a:rPr lang="en-CA" dirty="0">
                <a:hlinkClick r:id="rId4"/>
              </a:rPr>
              <a:t>http://climate.nasa.gov/evidence/</a:t>
            </a:r>
            <a:r>
              <a:rPr lang="en-CA" dirty="0"/>
              <a:t> </a:t>
            </a:r>
          </a:p>
        </p:txBody>
      </p:sp>
    </p:spTree>
    <p:extLst>
      <p:ext uri="{BB962C8B-B14F-4D97-AF65-F5344CB8AC3E}">
        <p14:creationId xmlns:p14="http://schemas.microsoft.com/office/powerpoint/2010/main" val="2860665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BED655-2EC5-4704-ADD4-A91564533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CBA419E7-4B43-4FA7-846D-76D394A32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D34090-8F5C-4A49-8452-7328D6632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B55B7B2-03F9-46F2-AE7C-2AC5156F4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517511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7" name="Content Placeholder 3" descr="A screenshot of a cell phone&#10;&#10;Description generated with high confidence">
            <a:hlinkClick r:id="rId3"/>
            <a:extLst>
              <a:ext uri="{FF2B5EF4-FFF2-40B4-BE49-F238E27FC236}">
                <a16:creationId xmlns:a16="http://schemas.microsoft.com/office/drawing/2014/main" id="{E14E9767-8158-43A5-BF0F-853D2C4F9A74}"/>
              </a:ext>
            </a:extLst>
          </p:cNvPr>
          <p:cNvPicPr>
            <a:picLocks noGrp="1" noChangeAspect="1"/>
          </p:cNvPicPr>
          <p:nvPr>
            <p:ph idx="1"/>
          </p:nvPr>
        </p:nvPicPr>
        <p:blipFill rotWithShape="1">
          <a:blip r:embed="rId4"/>
          <a:srcRect l="1650" r="4449" b="-1"/>
          <a:stretch/>
        </p:blipFill>
        <p:spPr>
          <a:xfrm>
            <a:off x="581188" y="457200"/>
            <a:ext cx="7460999" cy="5899650"/>
          </a:xfrm>
          <a:prstGeom prst="rect">
            <a:avLst/>
          </a:prstGeom>
        </p:spPr>
      </p:pic>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707627"/>
            <a:ext cx="3618828" cy="6492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A4DFC0E-15DA-4F99-842A-1B58E8DE098C}"/>
              </a:ext>
            </a:extLst>
          </p:cNvPr>
          <p:cNvSpPr>
            <a:spLocks noGrp="1"/>
          </p:cNvSpPr>
          <p:nvPr>
            <p:ph type="title"/>
          </p:nvPr>
        </p:nvSpPr>
        <p:spPr>
          <a:xfrm>
            <a:off x="8307420" y="1100665"/>
            <a:ext cx="3267319" cy="4278731"/>
          </a:xfrm>
        </p:spPr>
        <p:txBody>
          <a:bodyPr vert="horz" lIns="91440" tIns="45720" rIns="91440" bIns="45720" rtlCol="0" anchor="ctr">
            <a:normAutofit/>
          </a:bodyPr>
          <a:lstStyle/>
          <a:p>
            <a:r>
              <a:rPr lang="en-US" sz="3600" dirty="0">
                <a:solidFill>
                  <a:schemeClr val="accent1"/>
                </a:solidFill>
              </a:rPr>
              <a:t>A History of Silencing</a:t>
            </a:r>
          </a:p>
        </p:txBody>
      </p:sp>
      <p:pic>
        <p:nvPicPr>
          <p:cNvPr id="13" name="Picture 3">
            <a:extLst>
              <a:ext uri="{FF2B5EF4-FFF2-40B4-BE49-F238E27FC236}">
                <a16:creationId xmlns:a16="http://schemas.microsoft.com/office/drawing/2014/main" id="{BACA7FA9-9C24-492A-8EAE-F71D54EEE01A}"/>
              </a:ext>
            </a:extLst>
          </p:cNvPr>
          <p:cNvPicPr>
            <a:picLocks noChangeAspect="1"/>
          </p:cNvPicPr>
          <p:nvPr/>
        </p:nvPicPr>
        <p:blipFill>
          <a:blip r:embed="rId5"/>
          <a:stretch>
            <a:fillRect/>
          </a:stretch>
        </p:blipFill>
        <p:spPr>
          <a:xfrm>
            <a:off x="1802520" y="56186"/>
            <a:ext cx="5177268" cy="6745627"/>
          </a:xfrm>
          <a:prstGeom prst="rect">
            <a:avLst/>
          </a:prstGeom>
        </p:spPr>
      </p:pic>
      <p:sp>
        <p:nvSpPr>
          <p:cNvPr id="15" name="Rectangle 14">
            <a:extLst>
              <a:ext uri="{FF2B5EF4-FFF2-40B4-BE49-F238E27FC236}">
                <a16:creationId xmlns:a16="http://schemas.microsoft.com/office/drawing/2014/main" id="{5BAB061E-83E4-450C-90D6-4D9F5CC463D0}"/>
              </a:ext>
            </a:extLst>
          </p:cNvPr>
          <p:cNvSpPr/>
          <p:nvPr/>
        </p:nvSpPr>
        <p:spPr>
          <a:xfrm>
            <a:off x="7076112" y="6356850"/>
            <a:ext cx="5357188" cy="461665"/>
          </a:xfrm>
          <a:prstGeom prst="rect">
            <a:avLst/>
          </a:prstGeom>
        </p:spPr>
        <p:txBody>
          <a:bodyPr wrap="square">
            <a:spAutoFit/>
          </a:bodyPr>
          <a:lstStyle/>
          <a:p>
            <a:r>
              <a:rPr lang="en-CA" sz="1200" dirty="0">
                <a:hlinkClick r:id="rId6"/>
              </a:rPr>
              <a:t>http://www.scientificamerican.com/podcast/episode.cfm?id=primetime-fox-news-and-wsj-editoria-12-09-21</a:t>
            </a:r>
            <a:r>
              <a:rPr lang="en-CA" sz="1200" dirty="0"/>
              <a:t> </a:t>
            </a:r>
          </a:p>
        </p:txBody>
      </p:sp>
    </p:spTree>
    <p:extLst>
      <p:ext uri="{BB962C8B-B14F-4D97-AF65-F5344CB8AC3E}">
        <p14:creationId xmlns:p14="http://schemas.microsoft.com/office/powerpoint/2010/main" val="413508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A4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8D0148-BE34-4E7A-A72B-A7B771252A16}"/>
              </a:ext>
            </a:extLst>
          </p:cNvPr>
          <p:cNvPicPr>
            <a:picLocks noChangeAspect="1"/>
          </p:cNvPicPr>
          <p:nvPr/>
        </p:nvPicPr>
        <p:blipFill>
          <a:blip r:embed="rId3"/>
          <a:stretch>
            <a:fillRect/>
          </a:stretch>
        </p:blipFill>
        <p:spPr>
          <a:xfrm>
            <a:off x="1590261" y="480060"/>
            <a:ext cx="9007937" cy="5900199"/>
          </a:xfrm>
          <a:prstGeom prst="rect">
            <a:avLst/>
          </a:prstGeom>
        </p:spPr>
      </p:pic>
    </p:spTree>
    <p:extLst>
      <p:ext uri="{BB962C8B-B14F-4D97-AF65-F5344CB8AC3E}">
        <p14:creationId xmlns:p14="http://schemas.microsoft.com/office/powerpoint/2010/main" val="992460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E830057-F4EE-412A-8526-36BE1CE18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BAAEBA82-E2D4-4653-AEE3-E95B330D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2386509E-DAF8-4DA0-B09B-FA3FB341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44E11946-6976-4B44-971A-07BFBE954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8" name="Rectangle 37">
            <a:extLst>
              <a:ext uri="{FF2B5EF4-FFF2-40B4-BE49-F238E27FC236}">
                <a16:creationId xmlns:a16="http://schemas.microsoft.com/office/drawing/2014/main" id="{1064C44D-91AF-4137-BC06-4F0B21DDC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29A9569-B54F-4022-89FD-8D5585618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27" name="Content Placeholder 7">
            <a:extLst>
              <a:ext uri="{FF2B5EF4-FFF2-40B4-BE49-F238E27FC236}">
                <a16:creationId xmlns:a16="http://schemas.microsoft.com/office/drawing/2014/main" id="{D2B1BA07-9F5D-47BF-A86E-A1DC4EA33E61}"/>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6048" y="1208531"/>
            <a:ext cx="4735069" cy="4735069"/>
          </a:xfrm>
          <a:prstGeom prst="rect">
            <a:avLst/>
          </a:prstGeom>
        </p:spPr>
      </p:pic>
      <p:sp>
        <p:nvSpPr>
          <p:cNvPr id="3" name="Title 2"/>
          <p:cNvSpPr>
            <a:spLocks noGrp="1"/>
          </p:cNvSpPr>
          <p:nvPr>
            <p:ph type="title"/>
          </p:nvPr>
        </p:nvSpPr>
        <p:spPr>
          <a:xfrm>
            <a:off x="7261934" y="1419225"/>
            <a:ext cx="4115917" cy="2085869"/>
          </a:xfrm>
        </p:spPr>
        <p:txBody>
          <a:bodyPr vert="horz" lIns="91440" tIns="45720" rIns="91440" bIns="45720" rtlCol="0" anchor="b">
            <a:normAutofit/>
          </a:bodyPr>
          <a:lstStyle/>
          <a:p>
            <a:r>
              <a:rPr lang="en-US" altLang="en-US" sz="3600" dirty="0">
                <a:solidFill>
                  <a:srgbClr val="FFFFFF"/>
                </a:solidFill>
              </a:rPr>
              <a:t>What should we do about it? </a:t>
            </a:r>
            <a:endParaRPr lang="en-US" sz="3600" dirty="0">
              <a:solidFill>
                <a:srgbClr val="FFFFFF"/>
              </a:solidFill>
            </a:endParaRPr>
          </a:p>
        </p:txBody>
      </p:sp>
    </p:spTree>
    <p:extLst>
      <p:ext uri="{BB962C8B-B14F-4D97-AF65-F5344CB8AC3E}">
        <p14:creationId xmlns:p14="http://schemas.microsoft.com/office/powerpoint/2010/main" val="3430110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352" y="4244454"/>
            <a:ext cx="9961115" cy="20724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19" y="457200"/>
            <a:ext cx="9961047" cy="36780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p:cNvSpPr>
            <a:spLocks noGrp="1"/>
          </p:cNvSpPr>
          <p:nvPr>
            <p:ph type="subTitle" idx="1"/>
          </p:nvPr>
        </p:nvSpPr>
        <p:spPr>
          <a:xfrm>
            <a:off x="1965278" y="4462818"/>
            <a:ext cx="7574507" cy="1640983"/>
          </a:xfrm>
        </p:spPr>
        <p:txBody>
          <a:bodyPr anchor="t">
            <a:normAutofit/>
          </a:bodyPr>
          <a:lstStyle/>
          <a:p>
            <a:pPr>
              <a:spcAft>
                <a:spcPts val="0"/>
              </a:spcAft>
              <a:defRPr/>
            </a:pPr>
            <a:r>
              <a:rPr lang="en-US" sz="3600">
                <a:solidFill>
                  <a:srgbClr val="3D3D3D"/>
                </a:solidFill>
              </a:rPr>
              <a:t>Monopoly, national interest, intellectual property</a:t>
            </a:r>
          </a:p>
        </p:txBody>
      </p:sp>
      <p:sp>
        <p:nvSpPr>
          <p:cNvPr id="21507" name="Title 1"/>
          <p:cNvSpPr>
            <a:spLocks noGrp="1"/>
          </p:cNvSpPr>
          <p:nvPr>
            <p:ph type="ctrTitle"/>
          </p:nvPr>
        </p:nvSpPr>
        <p:spPr>
          <a:xfrm>
            <a:off x="1965278" y="668740"/>
            <a:ext cx="7574507" cy="3330055"/>
          </a:xfrm>
        </p:spPr>
        <p:txBody>
          <a:bodyPr anchor="t">
            <a:normAutofit/>
          </a:bodyPr>
          <a:lstStyle/>
          <a:p>
            <a:r>
              <a:rPr lang="en-US" altLang="en-US">
                <a:solidFill>
                  <a:srgbClr val="FFFFFF"/>
                </a:solidFill>
              </a:rPr>
              <a:t>Regulating media ownership</a:t>
            </a:r>
          </a:p>
        </p:txBody>
      </p:sp>
    </p:spTree>
    <p:extLst>
      <p:ext uri="{BB962C8B-B14F-4D97-AF65-F5344CB8AC3E}">
        <p14:creationId xmlns:p14="http://schemas.microsoft.com/office/powerpoint/2010/main" val="1649566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5623560"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1416" y="457200"/>
            <a:ext cx="562356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1507414"/>
            <a:ext cx="5120255" cy="3903332"/>
          </a:xfrm>
        </p:spPr>
        <p:txBody>
          <a:bodyPr anchor="t">
            <a:normAutofit/>
          </a:bodyPr>
          <a:lstStyle/>
          <a:p>
            <a:r>
              <a:rPr lang="en-CA" sz="4000">
                <a:solidFill>
                  <a:schemeClr val="accent2"/>
                </a:solidFill>
              </a:rPr>
              <a:t>Regulating media </a:t>
            </a:r>
            <a:r>
              <a:rPr lang="en-CA" sz="4000" i="1">
                <a:solidFill>
                  <a:schemeClr val="accent2"/>
                </a:solidFill>
              </a:rPr>
              <a:t>ownership</a:t>
            </a:r>
            <a:r>
              <a:rPr lang="en-CA" sz="4000">
                <a:solidFill>
                  <a:schemeClr val="accent2"/>
                </a:solidFill>
              </a:rPr>
              <a:t> </a:t>
            </a:r>
          </a:p>
        </p:txBody>
      </p:sp>
      <p:sp>
        <p:nvSpPr>
          <p:cNvPr id="3" name="Content Placeholder 2"/>
          <p:cNvSpPr>
            <a:spLocks noGrp="1"/>
          </p:cNvSpPr>
          <p:nvPr>
            <p:ph idx="1"/>
          </p:nvPr>
        </p:nvSpPr>
        <p:spPr>
          <a:xfrm>
            <a:off x="6400800" y="1122947"/>
            <a:ext cx="5210007" cy="5042034"/>
          </a:xfrm>
          <a:ln w="57150">
            <a:noFill/>
          </a:ln>
        </p:spPr>
        <p:txBody>
          <a:bodyPr anchor="t">
            <a:normAutofit/>
          </a:bodyPr>
          <a:lstStyle/>
          <a:p>
            <a:pPr marL="0" indent="0">
              <a:buNone/>
            </a:pPr>
            <a:r>
              <a:rPr lang="en-US" sz="2800" dirty="0"/>
              <a:t>What are some of the pragmatic considerations?</a:t>
            </a:r>
          </a:p>
          <a:p>
            <a:pPr marL="514350" indent="-514350">
              <a:defRPr/>
            </a:pPr>
            <a:endParaRPr lang="en-US" sz="2800" dirty="0"/>
          </a:p>
          <a:p>
            <a:pPr marL="514350" indent="-514350">
              <a:buFont typeface="Arial" pitchFamily="34" charset="0"/>
              <a:buChar char="•"/>
              <a:defRPr/>
            </a:pPr>
            <a:r>
              <a:rPr lang="en-US" sz="2800" dirty="0"/>
              <a:t>Combating media monopoly</a:t>
            </a:r>
          </a:p>
          <a:p>
            <a:pPr marL="0" indent="0">
              <a:buNone/>
            </a:pPr>
            <a:endParaRPr lang="en-US" sz="2000" dirty="0"/>
          </a:p>
          <a:p>
            <a:endParaRPr lang="en-CA" sz="2000" dirty="0"/>
          </a:p>
        </p:txBody>
      </p:sp>
    </p:spTree>
    <p:extLst>
      <p:ext uri="{BB962C8B-B14F-4D97-AF65-F5344CB8AC3E}">
        <p14:creationId xmlns:p14="http://schemas.microsoft.com/office/powerpoint/2010/main" val="3579649740"/>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43298" y="5667705"/>
            <a:ext cx="4133183" cy="646331"/>
          </a:xfrm>
          <a:prstGeom prst="rect">
            <a:avLst/>
          </a:prstGeom>
          <a:noFill/>
        </p:spPr>
        <p:txBody>
          <a:bodyPr wrap="none" rtlCol="0">
            <a:spAutoFit/>
          </a:bodyPr>
          <a:lstStyle/>
          <a:p>
            <a:pPr algn="ctr"/>
            <a:r>
              <a:rPr lang="en-US" dirty="0"/>
              <a:t>Source: Media Reform Information Center</a:t>
            </a:r>
          </a:p>
          <a:p>
            <a:pPr algn="ctr"/>
            <a:r>
              <a:rPr lang="en-US" dirty="0">
                <a:hlinkClick r:id="rId3"/>
              </a:rPr>
              <a:t>http://www.corporations.org/media/</a:t>
            </a:r>
            <a:r>
              <a:rPr lang="en-US" dirty="0"/>
              <a:t> </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7995" y="808441"/>
            <a:ext cx="7443787" cy="4506509"/>
          </a:xfrm>
          <a:prstGeom prst="rect">
            <a:avLst/>
          </a:prstGeom>
        </p:spPr>
      </p:pic>
    </p:spTree>
    <p:extLst>
      <p:ext uri="{BB962C8B-B14F-4D97-AF65-F5344CB8AC3E}">
        <p14:creationId xmlns:p14="http://schemas.microsoft.com/office/powerpoint/2010/main" val="3543155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extBox 4"/>
          <p:cNvSpPr txBox="1">
            <a:spLocks noChangeArrowheads="1"/>
          </p:cNvSpPr>
          <p:nvPr/>
        </p:nvSpPr>
        <p:spPr bwMode="auto">
          <a:xfrm>
            <a:off x="1828800" y="6477001"/>
            <a:ext cx="455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altLang="en-US" sz="1200" dirty="0"/>
              <a:t>Source: Media Channel, </a:t>
            </a:r>
            <a:r>
              <a:rPr lang="en-US" altLang="en-US" sz="1200" dirty="0">
                <a:hlinkClick r:id="rId3"/>
              </a:rPr>
              <a:t>http://www.mediachannel.org/</a:t>
            </a:r>
            <a:r>
              <a:rPr lang="en-US" altLang="en-US" sz="1200" dirty="0"/>
              <a:t> </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7349" y="0"/>
            <a:ext cx="8923343" cy="6313265"/>
          </a:xfrm>
          <a:prstGeom prst="rect">
            <a:avLst/>
          </a:prstGeom>
        </p:spPr>
      </p:pic>
    </p:spTree>
    <p:extLst>
      <p:ext uri="{BB962C8B-B14F-4D97-AF65-F5344CB8AC3E}">
        <p14:creationId xmlns:p14="http://schemas.microsoft.com/office/powerpoint/2010/main" val="103661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108B8167-14B4-4BF7-9AD1-6ED0EC9FD2FD}"/>
              </a:ext>
            </a:extLst>
          </p:cNvPr>
          <p:cNvPicPr>
            <a:picLocks noChangeAspect="1"/>
          </p:cNvPicPr>
          <p:nvPr/>
        </p:nvPicPr>
        <p:blipFill>
          <a:blip r:embed="rId3"/>
          <a:stretch>
            <a:fillRect/>
          </a:stretch>
        </p:blipFill>
        <p:spPr>
          <a:xfrm>
            <a:off x="398873" y="10461"/>
            <a:ext cx="5865223" cy="6722321"/>
          </a:xfrm>
          <a:prstGeom prst="rect">
            <a:avLst/>
          </a:prstGeom>
        </p:spPr>
      </p:pic>
      <p:sp>
        <p:nvSpPr>
          <p:cNvPr id="5" name="Rectangle 4">
            <a:extLst>
              <a:ext uri="{FF2B5EF4-FFF2-40B4-BE49-F238E27FC236}">
                <a16:creationId xmlns:a16="http://schemas.microsoft.com/office/drawing/2014/main" id="{7E349DCC-6175-4522-995E-1109E4973ABA}"/>
              </a:ext>
            </a:extLst>
          </p:cNvPr>
          <p:cNvSpPr/>
          <p:nvPr/>
        </p:nvSpPr>
        <p:spPr>
          <a:xfrm>
            <a:off x="15877" y="6399237"/>
            <a:ext cx="3080019" cy="430887"/>
          </a:xfrm>
          <a:prstGeom prst="rect">
            <a:avLst/>
          </a:prstGeom>
        </p:spPr>
        <p:txBody>
          <a:bodyPr wrap="square">
            <a:spAutoFit/>
          </a:bodyPr>
          <a:lstStyle/>
          <a:p>
            <a:r>
              <a:rPr lang="en-CA" sz="1100" dirty="0"/>
              <a:t>https://news.clickhole.com/fighting-back-facebook-is-mailing-air-horns-to-all-of-1825122264</a:t>
            </a:r>
          </a:p>
        </p:txBody>
      </p:sp>
      <p:pic>
        <p:nvPicPr>
          <p:cNvPr id="6" name="Picture 5">
            <a:extLst>
              <a:ext uri="{FF2B5EF4-FFF2-40B4-BE49-F238E27FC236}">
                <a16:creationId xmlns:a16="http://schemas.microsoft.com/office/drawing/2014/main" id="{8820F176-DD99-4E81-A7B5-B58458173674}"/>
              </a:ext>
            </a:extLst>
          </p:cNvPr>
          <p:cNvPicPr>
            <a:picLocks noChangeAspect="1"/>
          </p:cNvPicPr>
          <p:nvPr/>
        </p:nvPicPr>
        <p:blipFill>
          <a:blip r:embed="rId4"/>
          <a:stretch>
            <a:fillRect/>
          </a:stretch>
        </p:blipFill>
        <p:spPr>
          <a:xfrm>
            <a:off x="6264096" y="10461"/>
            <a:ext cx="5664015" cy="6731578"/>
          </a:xfrm>
          <a:prstGeom prst="rect">
            <a:avLst/>
          </a:prstGeom>
        </p:spPr>
      </p:pic>
    </p:spTree>
    <p:extLst>
      <p:ext uri="{BB962C8B-B14F-4D97-AF65-F5344CB8AC3E}">
        <p14:creationId xmlns:p14="http://schemas.microsoft.com/office/powerpoint/2010/main" val="101807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title"/>
          </p:nvPr>
        </p:nvSpPr>
        <p:spPr>
          <a:xfrm>
            <a:off x="2534653" y="-157914"/>
            <a:ext cx="7561765" cy="1320800"/>
          </a:xfrm>
        </p:spPr>
        <p:txBody>
          <a:bodyPr/>
          <a:lstStyle/>
          <a:p>
            <a:pPr eaLnBrk="1" hangingPunct="1"/>
            <a:r>
              <a:rPr lang="en-US" altLang="en-US" dirty="0"/>
              <a:t>Recall, Marxist analysis – the “big six”</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40249375"/>
              </p:ext>
            </p:extLst>
          </p:nvPr>
        </p:nvGraphicFramePr>
        <p:xfrm>
          <a:off x="2264318" y="1162886"/>
          <a:ext cx="7707315" cy="5730282"/>
        </p:xfrm>
        <a:graphic>
          <a:graphicData uri="http://schemas.openxmlformats.org/drawingml/2006/table">
            <a:tbl>
              <a:tblPr firstRow="1" bandRow="1">
                <a:tableStyleId>{5C22544A-7EE6-4342-B048-85BDC9FD1C3A}</a:tableStyleId>
              </a:tblPr>
              <a:tblGrid>
                <a:gridCol w="1541463">
                  <a:extLst>
                    <a:ext uri="{9D8B030D-6E8A-4147-A177-3AD203B41FA5}">
                      <a16:colId xmlns:a16="http://schemas.microsoft.com/office/drawing/2014/main" val="20000"/>
                    </a:ext>
                  </a:extLst>
                </a:gridCol>
                <a:gridCol w="1541463">
                  <a:extLst>
                    <a:ext uri="{9D8B030D-6E8A-4147-A177-3AD203B41FA5}">
                      <a16:colId xmlns:a16="http://schemas.microsoft.com/office/drawing/2014/main" val="20001"/>
                    </a:ext>
                  </a:extLst>
                </a:gridCol>
                <a:gridCol w="1541463">
                  <a:extLst>
                    <a:ext uri="{9D8B030D-6E8A-4147-A177-3AD203B41FA5}">
                      <a16:colId xmlns:a16="http://schemas.microsoft.com/office/drawing/2014/main" val="20002"/>
                    </a:ext>
                  </a:extLst>
                </a:gridCol>
                <a:gridCol w="1541463">
                  <a:extLst>
                    <a:ext uri="{9D8B030D-6E8A-4147-A177-3AD203B41FA5}">
                      <a16:colId xmlns:a16="http://schemas.microsoft.com/office/drawing/2014/main" val="20003"/>
                    </a:ext>
                  </a:extLst>
                </a:gridCol>
                <a:gridCol w="1541463">
                  <a:extLst>
                    <a:ext uri="{9D8B030D-6E8A-4147-A177-3AD203B41FA5}">
                      <a16:colId xmlns:a16="http://schemas.microsoft.com/office/drawing/2014/main" val="20004"/>
                    </a:ext>
                  </a:extLst>
                </a:gridCol>
              </a:tblGrid>
              <a:tr h="290989">
                <a:tc>
                  <a:txBody>
                    <a:bodyPr/>
                    <a:lstStyle/>
                    <a:p>
                      <a:endParaRPr lang="en-US" sz="1200" dirty="0">
                        <a:latin typeface="Arial" pitchFamily="34" charset="0"/>
                        <a:cs typeface="Arial" pitchFamily="34" charset="0"/>
                      </a:endParaRPr>
                    </a:p>
                  </a:txBody>
                  <a:tcPr marL="68258" marR="68258" marT="45723" marB="45723"/>
                </a:tc>
                <a:tc>
                  <a:txBody>
                    <a:bodyPr/>
                    <a:lstStyle/>
                    <a:p>
                      <a:pPr algn="ctr"/>
                      <a:r>
                        <a:rPr kumimoji="0" lang="en-US" sz="1400" b="1" kern="1200" dirty="0">
                          <a:solidFill>
                            <a:schemeClr val="lt1"/>
                          </a:solidFill>
                          <a:latin typeface="Arial" pitchFamily="34" charset="0"/>
                          <a:ea typeface="+mn-ea"/>
                          <a:cs typeface="Arial" pitchFamily="34" charset="0"/>
                        </a:rPr>
                        <a:t>Print media</a:t>
                      </a:r>
                      <a:endParaRPr lang="en-US" sz="1400" dirty="0">
                        <a:latin typeface="Arial" pitchFamily="34" charset="0"/>
                        <a:cs typeface="Arial" pitchFamily="34" charset="0"/>
                      </a:endParaRPr>
                    </a:p>
                  </a:txBody>
                  <a:tcPr marL="68258" marR="68258" marT="45723" marB="45723"/>
                </a:tc>
                <a:tc>
                  <a:txBody>
                    <a:bodyPr/>
                    <a:lstStyle/>
                    <a:p>
                      <a:pPr algn="ctr"/>
                      <a:r>
                        <a:rPr kumimoji="0" lang="en-US" sz="1400" b="1" kern="1200" dirty="0">
                          <a:solidFill>
                            <a:schemeClr val="lt1"/>
                          </a:solidFill>
                          <a:latin typeface="Arial" pitchFamily="34" charset="0"/>
                          <a:ea typeface="+mn-ea"/>
                          <a:cs typeface="Arial" pitchFamily="34" charset="0"/>
                        </a:rPr>
                        <a:t>Film and sound</a:t>
                      </a:r>
                      <a:endParaRPr lang="en-US" sz="1400" dirty="0">
                        <a:latin typeface="Arial" pitchFamily="34" charset="0"/>
                        <a:cs typeface="Arial" pitchFamily="34" charset="0"/>
                      </a:endParaRPr>
                    </a:p>
                  </a:txBody>
                  <a:tcPr marL="68258" marR="68258" marT="45723" marB="45723"/>
                </a:tc>
                <a:tc>
                  <a:txBody>
                    <a:bodyPr/>
                    <a:lstStyle/>
                    <a:p>
                      <a:pPr algn="ctr"/>
                      <a:r>
                        <a:rPr kumimoji="0" lang="en-US" sz="1400" b="1" kern="1200" dirty="0">
                          <a:solidFill>
                            <a:schemeClr val="lt1"/>
                          </a:solidFill>
                          <a:latin typeface="Arial" pitchFamily="34" charset="0"/>
                          <a:ea typeface="+mn-ea"/>
                          <a:cs typeface="Arial" pitchFamily="34" charset="0"/>
                        </a:rPr>
                        <a:t>TV and radio</a:t>
                      </a:r>
                      <a:endParaRPr lang="en-US" sz="1400" dirty="0">
                        <a:latin typeface="Arial" pitchFamily="34" charset="0"/>
                        <a:cs typeface="Arial" pitchFamily="34" charset="0"/>
                      </a:endParaRPr>
                    </a:p>
                  </a:txBody>
                  <a:tcPr marL="68258" marR="68258" marT="45723" marB="45723"/>
                </a:tc>
                <a:tc>
                  <a:txBody>
                    <a:bodyPr/>
                    <a:lstStyle/>
                    <a:p>
                      <a:pPr algn="ctr"/>
                      <a:r>
                        <a:rPr kumimoji="0" lang="en-US" sz="1400" b="1" kern="1200" dirty="0">
                          <a:solidFill>
                            <a:schemeClr val="lt1"/>
                          </a:solidFill>
                          <a:latin typeface="Arial" pitchFamily="34" charset="0"/>
                          <a:ea typeface="+mn-ea"/>
                          <a:cs typeface="Arial" pitchFamily="34" charset="0"/>
                        </a:rPr>
                        <a:t>New media</a:t>
                      </a:r>
                      <a:endParaRPr lang="en-US" sz="1400" dirty="0">
                        <a:latin typeface="Arial" pitchFamily="34" charset="0"/>
                        <a:cs typeface="Arial" pitchFamily="34" charset="0"/>
                      </a:endParaRPr>
                    </a:p>
                  </a:txBody>
                  <a:tcPr marL="68258" marR="68258" marT="45723" marB="45723"/>
                </a:tc>
                <a:extLst>
                  <a:ext uri="{0D108BD9-81ED-4DB2-BD59-A6C34878D82A}">
                    <a16:rowId xmlns:a16="http://schemas.microsoft.com/office/drawing/2014/main" val="10000"/>
                  </a:ext>
                </a:extLst>
              </a:tr>
              <a:tr h="960250">
                <a:tc>
                  <a:txBody>
                    <a:bodyPr/>
                    <a:lstStyle/>
                    <a:p>
                      <a:r>
                        <a:rPr kumimoji="0" lang="en-US" sz="1200" b="1" kern="1200" dirty="0">
                          <a:solidFill>
                            <a:schemeClr val="dk1"/>
                          </a:solidFill>
                          <a:latin typeface="Arial" pitchFamily="34" charset="0"/>
                          <a:ea typeface="+mn-ea"/>
                          <a:cs typeface="Arial" pitchFamily="34" charset="0"/>
                        </a:rPr>
                        <a:t>The Walt Disney Company</a:t>
                      </a:r>
                      <a:endParaRPr kumimoji="0" lang="en-US" sz="1200" kern="1200" dirty="0">
                        <a:solidFill>
                          <a:schemeClr val="dk1"/>
                        </a:solidFill>
                        <a:latin typeface="Arial" pitchFamily="34" charset="0"/>
                        <a:ea typeface="+mn-ea"/>
                        <a:cs typeface="Arial" pitchFamily="34" charset="0"/>
                      </a:endParaRPr>
                    </a:p>
                    <a:p>
                      <a:r>
                        <a:rPr kumimoji="0" lang="en-US" sz="1200" kern="1200" dirty="0">
                          <a:solidFill>
                            <a:schemeClr val="dk1"/>
                          </a:solidFill>
                          <a:latin typeface="Arial" pitchFamily="34" charset="0"/>
                          <a:ea typeface="+mn-ea"/>
                          <a:cs typeface="Arial" pitchFamily="34" charset="0"/>
                        </a:rPr>
                        <a:t>(Robert A. </a:t>
                      </a:r>
                      <a:r>
                        <a:rPr kumimoji="0" lang="en-US" sz="1200" kern="1200" dirty="0" err="1">
                          <a:solidFill>
                            <a:schemeClr val="dk1"/>
                          </a:solidFill>
                          <a:latin typeface="Arial" pitchFamily="34" charset="0"/>
                          <a:ea typeface="+mn-ea"/>
                          <a:cs typeface="Arial" pitchFamily="34" charset="0"/>
                        </a:rPr>
                        <a:t>Iger</a:t>
                      </a:r>
                      <a:r>
                        <a:rPr kumimoji="0" lang="en-US" sz="1200" kern="1200" dirty="0">
                          <a:solidFill>
                            <a:schemeClr val="dk1"/>
                          </a:solidFill>
                          <a:latin typeface="Arial" pitchFamily="34" charset="0"/>
                          <a:ea typeface="+mn-ea"/>
                          <a:cs typeface="Arial" pitchFamily="34" charset="0"/>
                        </a:rPr>
                        <a:t>, CEO)</a:t>
                      </a:r>
                      <a:endParaRPr lang="en-US" sz="1200" dirty="0">
                        <a:latin typeface="Arial" pitchFamily="34" charset="0"/>
                        <a:cs typeface="Arial" pitchFamily="34" charset="0"/>
                      </a:endParaRPr>
                    </a:p>
                  </a:txBody>
                  <a:tcPr marL="68258" marR="68258" marT="45723" marB="45723"/>
                </a:tc>
                <a:tc>
                  <a:txBody>
                    <a:bodyPr/>
                    <a:lstStyle/>
                    <a:p>
                      <a:pPr>
                        <a:spcBef>
                          <a:spcPts val="0"/>
                        </a:spcBef>
                      </a:pPr>
                      <a:r>
                        <a:rPr kumimoji="0" lang="en-US" sz="1000" kern="1200" dirty="0">
                          <a:solidFill>
                            <a:schemeClr val="dk1"/>
                          </a:solidFill>
                          <a:latin typeface="Arial" pitchFamily="34" charset="0"/>
                          <a:ea typeface="+mn-ea"/>
                          <a:cs typeface="Arial" pitchFamily="34" charset="0"/>
                        </a:rPr>
                        <a:t>Disney Press, Hyperion Books, Voice, Marvel Publishing, </a:t>
                      </a:r>
                      <a:r>
                        <a:rPr kumimoji="0" lang="en-US" sz="1000" i="1" kern="1200" dirty="0">
                          <a:solidFill>
                            <a:schemeClr val="dk1"/>
                          </a:solidFill>
                          <a:latin typeface="Arial" pitchFamily="34" charset="0"/>
                          <a:ea typeface="+mn-ea"/>
                          <a:cs typeface="Arial" pitchFamily="34" charset="0"/>
                        </a:rPr>
                        <a:t>ESPN The Magazine</a:t>
                      </a:r>
                      <a:endParaRPr lang="en-US" sz="1000" dirty="0">
                        <a:latin typeface="Arial" pitchFamily="34" charset="0"/>
                        <a:cs typeface="Arial" pitchFamily="34" charset="0"/>
                      </a:endParaRPr>
                    </a:p>
                  </a:txBody>
                  <a:tcPr marL="68258" marR="68258" marT="45723" marB="45723"/>
                </a:tc>
                <a:tc>
                  <a:txBody>
                    <a:bodyPr/>
                    <a:lstStyle/>
                    <a:p>
                      <a:pPr marL="0" marR="0">
                        <a:lnSpc>
                          <a:spcPct val="100000"/>
                        </a:lnSpc>
                        <a:spcBef>
                          <a:spcPts val="0"/>
                        </a:spcBef>
                        <a:spcAft>
                          <a:spcPts val="0"/>
                        </a:spcAft>
                      </a:pPr>
                      <a:r>
                        <a:rPr kumimoji="0" lang="en-US" sz="1000" kern="1200" dirty="0">
                          <a:solidFill>
                            <a:schemeClr val="dk1"/>
                          </a:solidFill>
                          <a:latin typeface="Arial" pitchFamily="34" charset="0"/>
                          <a:ea typeface="+mn-ea"/>
                          <a:cs typeface="Arial" pitchFamily="34" charset="0"/>
                        </a:rPr>
                        <a:t>Walt Disney Pictures, Marvel Studios, Pixar Animation, </a:t>
                      </a:r>
                      <a:r>
                        <a:rPr kumimoji="0" lang="en-US" sz="1000" kern="1200" dirty="0" err="1">
                          <a:solidFill>
                            <a:schemeClr val="dk1"/>
                          </a:solidFill>
                          <a:latin typeface="Arial" pitchFamily="34" charset="0"/>
                          <a:ea typeface="+mn-ea"/>
                          <a:cs typeface="Arial" pitchFamily="34" charset="0"/>
                        </a:rPr>
                        <a:t>Lucasfilm</a:t>
                      </a:r>
                      <a:r>
                        <a:rPr kumimoji="0" lang="en-US" sz="1000" kern="1200" dirty="0">
                          <a:solidFill>
                            <a:schemeClr val="dk1"/>
                          </a:solidFill>
                          <a:latin typeface="Arial" pitchFamily="34" charset="0"/>
                          <a:ea typeface="+mn-ea"/>
                          <a:cs typeface="Arial" pitchFamily="34" charset="0"/>
                        </a:rPr>
                        <a:t> Ltd., Touchstone Pictures, Walt Disney Records</a:t>
                      </a:r>
                      <a:endParaRPr lang="en-US" sz="1000" dirty="0">
                        <a:latin typeface="Arial" pitchFamily="34" charset="0"/>
                        <a:ea typeface="Times New Roman"/>
                        <a:cs typeface="Arial" pitchFamily="34" charset="0"/>
                      </a:endParaRPr>
                    </a:p>
                  </a:txBody>
                  <a:tcPr marL="34129" marR="34129" marT="0" marB="0"/>
                </a:tc>
                <a:tc>
                  <a:txBody>
                    <a:bodyPr/>
                    <a:lstStyle/>
                    <a:p>
                      <a:pPr>
                        <a:spcBef>
                          <a:spcPts val="0"/>
                        </a:spcBef>
                      </a:pPr>
                      <a:r>
                        <a:rPr kumimoji="0" lang="en-US" sz="1000" kern="1200" dirty="0">
                          <a:solidFill>
                            <a:schemeClr val="dk1"/>
                          </a:solidFill>
                          <a:latin typeface="Arial" pitchFamily="34" charset="0"/>
                          <a:ea typeface="+mn-ea"/>
                          <a:cs typeface="Arial" pitchFamily="34" charset="0"/>
                        </a:rPr>
                        <a:t>ABC Family, Disney Channel, Disney Junior, </a:t>
                      </a:r>
                      <a:r>
                        <a:rPr kumimoji="0" lang="en-US" sz="1000" kern="1200" dirty="0" err="1">
                          <a:solidFill>
                            <a:schemeClr val="dk1"/>
                          </a:solidFill>
                          <a:latin typeface="Arial" pitchFamily="34" charset="0"/>
                          <a:ea typeface="+mn-ea"/>
                          <a:cs typeface="Arial" pitchFamily="34" charset="0"/>
                        </a:rPr>
                        <a:t>SOAPnet</a:t>
                      </a:r>
                      <a:r>
                        <a:rPr kumimoji="0" lang="en-US" sz="1000" kern="1200" dirty="0">
                          <a:solidFill>
                            <a:schemeClr val="dk1"/>
                          </a:solidFill>
                          <a:latin typeface="Arial" pitchFamily="34" charset="0"/>
                          <a:ea typeface="+mn-ea"/>
                          <a:cs typeface="Arial" pitchFamily="34" charset="0"/>
                        </a:rPr>
                        <a:t>, A&amp;E (50%), </a:t>
                      </a:r>
                    </a:p>
                    <a:p>
                      <a:pPr>
                        <a:spcBef>
                          <a:spcPts val="0"/>
                        </a:spcBef>
                      </a:pPr>
                      <a:r>
                        <a:rPr kumimoji="0" lang="en-US" sz="1000" kern="1200" dirty="0">
                          <a:solidFill>
                            <a:schemeClr val="dk1"/>
                          </a:solidFill>
                          <a:latin typeface="Arial" pitchFamily="34" charset="0"/>
                          <a:ea typeface="+mn-ea"/>
                          <a:cs typeface="Arial" pitchFamily="34" charset="0"/>
                        </a:rPr>
                        <a:t>ESPN (80%), Lifetime (50%), HISTORY (50%)</a:t>
                      </a:r>
                      <a:endParaRPr lang="en-US" sz="1000" dirty="0">
                        <a:latin typeface="Arial" pitchFamily="34" charset="0"/>
                        <a:cs typeface="Arial" pitchFamily="34" charset="0"/>
                      </a:endParaRPr>
                    </a:p>
                  </a:txBody>
                  <a:tcPr marL="68258" marR="68258" marT="45723" marB="45723"/>
                </a:tc>
                <a:tc>
                  <a:txBody>
                    <a:bodyPr/>
                    <a:lstStyle/>
                    <a:p>
                      <a:pPr>
                        <a:spcBef>
                          <a:spcPts val="0"/>
                        </a:spcBef>
                      </a:pPr>
                      <a:r>
                        <a:rPr kumimoji="0" lang="en-US" sz="1000" kern="1200" dirty="0">
                          <a:solidFill>
                            <a:schemeClr val="dk1"/>
                          </a:solidFill>
                          <a:latin typeface="Arial" pitchFamily="34" charset="0"/>
                          <a:ea typeface="+mn-ea"/>
                          <a:cs typeface="Arial" pitchFamily="34" charset="0"/>
                        </a:rPr>
                        <a:t>ABC.com, Disney.com, ESPN3, </a:t>
                      </a:r>
                      <a:r>
                        <a:rPr kumimoji="0" lang="en-US" sz="1000" kern="1200" dirty="0" err="1">
                          <a:solidFill>
                            <a:schemeClr val="dk1"/>
                          </a:solidFill>
                          <a:latin typeface="Arial" pitchFamily="34" charset="0"/>
                          <a:ea typeface="+mn-ea"/>
                          <a:cs typeface="Arial" pitchFamily="34" charset="0"/>
                        </a:rPr>
                        <a:t>WatchESPN</a:t>
                      </a:r>
                      <a:r>
                        <a:rPr kumimoji="0" lang="en-US" sz="1000" kern="1200" dirty="0">
                          <a:solidFill>
                            <a:schemeClr val="dk1"/>
                          </a:solidFill>
                          <a:latin typeface="Arial" pitchFamily="34" charset="0"/>
                          <a:ea typeface="+mn-ea"/>
                          <a:cs typeface="Arial" pitchFamily="34" charset="0"/>
                        </a:rPr>
                        <a:t>, DisneyBaby.com, Go.com, </a:t>
                      </a:r>
                      <a:r>
                        <a:rPr kumimoji="0" lang="en-US" sz="1000" kern="1200" dirty="0" err="1">
                          <a:solidFill>
                            <a:schemeClr val="dk1"/>
                          </a:solidFill>
                          <a:latin typeface="Arial" pitchFamily="34" charset="0"/>
                          <a:ea typeface="+mn-ea"/>
                          <a:cs typeface="Arial" pitchFamily="34" charset="0"/>
                        </a:rPr>
                        <a:t>Hulu</a:t>
                      </a:r>
                      <a:r>
                        <a:rPr kumimoji="0" lang="en-US" sz="1000" kern="1200" dirty="0">
                          <a:solidFill>
                            <a:schemeClr val="dk1"/>
                          </a:solidFill>
                          <a:latin typeface="Arial" pitchFamily="34" charset="0"/>
                          <a:ea typeface="+mn-ea"/>
                          <a:cs typeface="Arial" pitchFamily="34" charset="0"/>
                        </a:rPr>
                        <a:t> (32%), Disney Interactive Games</a:t>
                      </a:r>
                      <a:endParaRPr lang="en-US" sz="1000" dirty="0">
                        <a:latin typeface="Arial" pitchFamily="34" charset="0"/>
                        <a:cs typeface="Arial" pitchFamily="34" charset="0"/>
                      </a:endParaRPr>
                    </a:p>
                  </a:txBody>
                  <a:tcPr marL="68258" marR="68258" marT="45723" marB="45723"/>
                </a:tc>
                <a:extLst>
                  <a:ext uri="{0D108BD9-81ED-4DB2-BD59-A6C34878D82A}">
                    <a16:rowId xmlns:a16="http://schemas.microsoft.com/office/drawing/2014/main" val="10001"/>
                  </a:ext>
                </a:extLst>
              </a:tr>
              <a:tr h="960250">
                <a:tc>
                  <a:txBody>
                    <a:bodyPr/>
                    <a:lstStyle/>
                    <a:p>
                      <a:r>
                        <a:rPr kumimoji="0" lang="en-US" sz="1200" b="1" kern="1200" dirty="0">
                          <a:solidFill>
                            <a:schemeClr val="dk1"/>
                          </a:solidFill>
                          <a:latin typeface="Arial" pitchFamily="34" charset="0"/>
                          <a:ea typeface="+mn-ea"/>
                          <a:cs typeface="Arial" pitchFamily="34" charset="0"/>
                        </a:rPr>
                        <a:t>Time Warner</a:t>
                      </a:r>
                      <a:endParaRPr kumimoji="0" lang="en-US" sz="1200" kern="1200" dirty="0">
                        <a:solidFill>
                          <a:schemeClr val="dk1"/>
                        </a:solidFill>
                        <a:latin typeface="Arial" pitchFamily="34" charset="0"/>
                        <a:ea typeface="+mn-ea"/>
                        <a:cs typeface="Arial" pitchFamily="34" charset="0"/>
                      </a:endParaRPr>
                    </a:p>
                    <a:p>
                      <a:r>
                        <a:rPr kumimoji="0" lang="en-US" sz="1200" kern="1200" dirty="0">
                          <a:solidFill>
                            <a:schemeClr val="dk1"/>
                          </a:solidFill>
                          <a:latin typeface="Arial" pitchFamily="34" charset="0"/>
                          <a:ea typeface="+mn-ea"/>
                          <a:cs typeface="Arial" pitchFamily="34" charset="0"/>
                        </a:rPr>
                        <a:t>(Jeffrey </a:t>
                      </a:r>
                      <a:r>
                        <a:rPr kumimoji="0" lang="en-US" sz="1200" kern="1200" dirty="0" err="1">
                          <a:solidFill>
                            <a:schemeClr val="dk1"/>
                          </a:solidFill>
                          <a:latin typeface="Arial" pitchFamily="34" charset="0"/>
                          <a:ea typeface="+mn-ea"/>
                          <a:cs typeface="Arial" pitchFamily="34" charset="0"/>
                        </a:rPr>
                        <a:t>Bewkes</a:t>
                      </a:r>
                      <a:r>
                        <a:rPr kumimoji="0" lang="en-US" sz="1200" kern="1200" dirty="0">
                          <a:solidFill>
                            <a:schemeClr val="dk1"/>
                          </a:solidFill>
                          <a:latin typeface="Arial" pitchFamily="34" charset="0"/>
                          <a:ea typeface="+mn-ea"/>
                          <a:cs typeface="Arial" pitchFamily="34" charset="0"/>
                        </a:rPr>
                        <a:t>, CEO)</a:t>
                      </a:r>
                      <a:endParaRPr lang="en-US" sz="1200" dirty="0">
                        <a:latin typeface="Arial" pitchFamily="34" charset="0"/>
                        <a:cs typeface="Arial" pitchFamily="34" charset="0"/>
                      </a:endParaRPr>
                    </a:p>
                  </a:txBody>
                  <a:tcPr marL="68258" marR="68258" marT="45723" marB="45723"/>
                </a:tc>
                <a:tc>
                  <a:txBody>
                    <a:bodyPr/>
                    <a:lstStyle/>
                    <a:p>
                      <a:pPr>
                        <a:spcBef>
                          <a:spcPts val="0"/>
                        </a:spcBef>
                      </a:pPr>
                      <a:r>
                        <a:rPr kumimoji="0" lang="en-US" sz="1000" kern="1200" dirty="0">
                          <a:solidFill>
                            <a:schemeClr val="dk1"/>
                          </a:solidFill>
                          <a:latin typeface="Arial" pitchFamily="34" charset="0"/>
                          <a:ea typeface="+mn-ea"/>
                          <a:cs typeface="Arial" pitchFamily="34" charset="0"/>
                        </a:rPr>
                        <a:t>Warner Books, DC Comics, </a:t>
                      </a:r>
                      <a:r>
                        <a:rPr kumimoji="0" lang="en-US" sz="1000" i="1" kern="1200" dirty="0">
                          <a:solidFill>
                            <a:schemeClr val="dk1"/>
                          </a:solidFill>
                          <a:latin typeface="Arial" pitchFamily="34" charset="0"/>
                          <a:ea typeface="+mn-ea"/>
                          <a:cs typeface="Arial" pitchFamily="34" charset="0"/>
                        </a:rPr>
                        <a:t>People</a:t>
                      </a:r>
                      <a:r>
                        <a:rPr kumimoji="0" lang="en-US" sz="1000" kern="1200" dirty="0">
                          <a:solidFill>
                            <a:schemeClr val="dk1"/>
                          </a:solidFill>
                          <a:latin typeface="Arial" pitchFamily="34" charset="0"/>
                          <a:ea typeface="+mn-ea"/>
                          <a:cs typeface="Arial" pitchFamily="34" charset="0"/>
                        </a:rPr>
                        <a:t>, </a:t>
                      </a:r>
                      <a:r>
                        <a:rPr kumimoji="0" lang="en-US" sz="1000" i="1" kern="1200" dirty="0">
                          <a:solidFill>
                            <a:schemeClr val="dk1"/>
                          </a:solidFill>
                          <a:latin typeface="Arial" pitchFamily="34" charset="0"/>
                          <a:ea typeface="+mn-ea"/>
                          <a:cs typeface="Arial" pitchFamily="34" charset="0"/>
                        </a:rPr>
                        <a:t>Time</a:t>
                      </a:r>
                      <a:r>
                        <a:rPr kumimoji="0" lang="en-US" sz="1000" kern="1200" dirty="0">
                          <a:solidFill>
                            <a:schemeClr val="dk1"/>
                          </a:solidFill>
                          <a:latin typeface="Arial" pitchFamily="34" charset="0"/>
                          <a:ea typeface="+mn-ea"/>
                          <a:cs typeface="Arial" pitchFamily="34" charset="0"/>
                        </a:rPr>
                        <a:t>, </a:t>
                      </a:r>
                      <a:r>
                        <a:rPr kumimoji="0" lang="en-US" sz="1000" i="1" kern="1200" dirty="0">
                          <a:solidFill>
                            <a:schemeClr val="dk1"/>
                          </a:solidFill>
                          <a:latin typeface="Arial" pitchFamily="34" charset="0"/>
                          <a:ea typeface="+mn-ea"/>
                          <a:cs typeface="Arial" pitchFamily="34" charset="0"/>
                        </a:rPr>
                        <a:t>Sports Illustrated</a:t>
                      </a:r>
                      <a:r>
                        <a:rPr kumimoji="0" lang="en-US" sz="1000" kern="1200" dirty="0">
                          <a:solidFill>
                            <a:schemeClr val="dk1"/>
                          </a:solidFill>
                          <a:latin typeface="Arial" pitchFamily="34" charset="0"/>
                          <a:ea typeface="+mn-ea"/>
                          <a:cs typeface="Arial" pitchFamily="34" charset="0"/>
                        </a:rPr>
                        <a:t>, </a:t>
                      </a:r>
                      <a:r>
                        <a:rPr kumimoji="0" lang="en-US" sz="1000" i="1" kern="1200" dirty="0">
                          <a:solidFill>
                            <a:schemeClr val="dk1"/>
                          </a:solidFill>
                          <a:latin typeface="Arial" pitchFamily="34" charset="0"/>
                          <a:ea typeface="+mn-ea"/>
                          <a:cs typeface="Arial" pitchFamily="34" charset="0"/>
                        </a:rPr>
                        <a:t>Entertainment Weekly</a:t>
                      </a:r>
                      <a:r>
                        <a:rPr kumimoji="0" lang="en-US" sz="1000" kern="1200" dirty="0">
                          <a:solidFill>
                            <a:schemeClr val="dk1"/>
                          </a:solidFill>
                          <a:latin typeface="Arial" pitchFamily="34" charset="0"/>
                          <a:ea typeface="+mn-ea"/>
                          <a:cs typeface="Arial" pitchFamily="34" charset="0"/>
                        </a:rPr>
                        <a:t>, </a:t>
                      </a:r>
                      <a:r>
                        <a:rPr kumimoji="0" lang="en-US" sz="1000" i="1" kern="1200" dirty="0" err="1">
                          <a:solidFill>
                            <a:schemeClr val="dk1"/>
                          </a:solidFill>
                          <a:latin typeface="Arial" pitchFamily="34" charset="0"/>
                          <a:ea typeface="+mn-ea"/>
                          <a:cs typeface="Arial" pitchFamily="34" charset="0"/>
                        </a:rPr>
                        <a:t>InStyle</a:t>
                      </a:r>
                      <a:r>
                        <a:rPr kumimoji="0" lang="en-US" sz="1000" kern="1200" dirty="0">
                          <a:solidFill>
                            <a:schemeClr val="dk1"/>
                          </a:solidFill>
                          <a:latin typeface="Arial" pitchFamily="34" charset="0"/>
                          <a:ea typeface="+mn-ea"/>
                          <a:cs typeface="Arial" pitchFamily="34" charset="0"/>
                        </a:rPr>
                        <a:t>, </a:t>
                      </a:r>
                      <a:r>
                        <a:rPr kumimoji="0" lang="en-US" sz="1000" i="1" kern="1200" dirty="0">
                          <a:solidFill>
                            <a:schemeClr val="dk1"/>
                          </a:solidFill>
                          <a:latin typeface="Arial" pitchFamily="34" charset="0"/>
                          <a:ea typeface="+mn-ea"/>
                          <a:cs typeface="Arial" pitchFamily="34" charset="0"/>
                        </a:rPr>
                        <a:t>Fortune</a:t>
                      </a:r>
                      <a:endParaRPr lang="en-US" sz="1000" dirty="0">
                        <a:latin typeface="Arial" pitchFamily="34" charset="0"/>
                        <a:cs typeface="Arial" pitchFamily="34" charset="0"/>
                      </a:endParaRPr>
                    </a:p>
                  </a:txBody>
                  <a:tcPr marL="68258" marR="68258" marT="45723" marB="45723"/>
                </a:tc>
                <a:tc>
                  <a:txBody>
                    <a:bodyPr/>
                    <a:lstStyle/>
                    <a:p>
                      <a:pPr>
                        <a:spcBef>
                          <a:spcPts val="0"/>
                        </a:spcBef>
                      </a:pPr>
                      <a:r>
                        <a:rPr kumimoji="0" lang="en-US" sz="1000" kern="1200" dirty="0">
                          <a:solidFill>
                            <a:schemeClr val="dk1"/>
                          </a:solidFill>
                          <a:latin typeface="Arial" pitchFamily="34" charset="0"/>
                          <a:ea typeface="+mn-ea"/>
                          <a:cs typeface="Arial" pitchFamily="34" charset="0"/>
                        </a:rPr>
                        <a:t>Warner Brothers Pictures, New Line Cinema, Castle Rock, DC Entertainment</a:t>
                      </a:r>
                      <a:endParaRPr lang="en-US" sz="1000" dirty="0">
                        <a:latin typeface="Arial" pitchFamily="34" charset="0"/>
                        <a:cs typeface="Arial" pitchFamily="34" charset="0"/>
                      </a:endParaRPr>
                    </a:p>
                  </a:txBody>
                  <a:tcPr marL="68258" marR="68258" marT="45723" marB="45723"/>
                </a:tc>
                <a:tc>
                  <a:txBody>
                    <a:bodyPr/>
                    <a:lstStyle/>
                    <a:p>
                      <a:pPr>
                        <a:spcBef>
                          <a:spcPts val="0"/>
                        </a:spcBef>
                      </a:pPr>
                      <a:r>
                        <a:rPr kumimoji="0" lang="en-US" sz="1000" kern="1200" dirty="0">
                          <a:solidFill>
                            <a:schemeClr val="dk1"/>
                          </a:solidFill>
                          <a:latin typeface="Arial" pitchFamily="34" charset="0"/>
                          <a:ea typeface="+mn-ea"/>
                          <a:cs typeface="Arial" pitchFamily="34" charset="0"/>
                        </a:rPr>
                        <a:t>CNN, TBS, TNT, Cartoon Network, </a:t>
                      </a:r>
                      <a:r>
                        <a:rPr kumimoji="0" lang="en-US" sz="1000" kern="1200" dirty="0" err="1">
                          <a:solidFill>
                            <a:schemeClr val="dk1"/>
                          </a:solidFill>
                          <a:latin typeface="Arial" pitchFamily="34" charset="0"/>
                          <a:ea typeface="+mn-ea"/>
                          <a:cs typeface="Arial" pitchFamily="34" charset="0"/>
                        </a:rPr>
                        <a:t>truTV</a:t>
                      </a:r>
                      <a:r>
                        <a:rPr kumimoji="0" lang="en-US" sz="1000" kern="1200" dirty="0">
                          <a:solidFill>
                            <a:schemeClr val="dk1"/>
                          </a:solidFill>
                          <a:latin typeface="Arial" pitchFamily="34" charset="0"/>
                          <a:ea typeface="+mn-ea"/>
                          <a:cs typeface="Arial" pitchFamily="34" charset="0"/>
                        </a:rPr>
                        <a:t>, Turner Classic Movies, Adult Swim, HLN, HBO, </a:t>
                      </a:r>
                      <a:r>
                        <a:rPr kumimoji="0" lang="en-US" sz="1000" kern="1200" dirty="0" err="1">
                          <a:solidFill>
                            <a:schemeClr val="dk1"/>
                          </a:solidFill>
                          <a:latin typeface="Arial" pitchFamily="34" charset="0"/>
                          <a:ea typeface="+mn-ea"/>
                          <a:cs typeface="Arial" pitchFamily="34" charset="0"/>
                        </a:rPr>
                        <a:t>Cinemax</a:t>
                      </a:r>
                      <a:r>
                        <a:rPr kumimoji="0" lang="en-US" sz="1000" kern="1200" dirty="0">
                          <a:solidFill>
                            <a:schemeClr val="dk1"/>
                          </a:solidFill>
                          <a:latin typeface="Arial" pitchFamily="34" charset="0"/>
                          <a:ea typeface="+mn-ea"/>
                          <a:cs typeface="Arial" pitchFamily="34" charset="0"/>
                        </a:rPr>
                        <a:t>, The CW (50%)</a:t>
                      </a:r>
                      <a:endParaRPr lang="en-US" sz="1000" dirty="0">
                        <a:latin typeface="Arial" pitchFamily="34" charset="0"/>
                        <a:cs typeface="Arial" pitchFamily="34" charset="0"/>
                      </a:endParaRPr>
                    </a:p>
                  </a:txBody>
                  <a:tcPr marL="68258" marR="68258" marT="45723" marB="45723"/>
                </a:tc>
                <a:tc>
                  <a:txBody>
                    <a:bodyPr/>
                    <a:lstStyle/>
                    <a:p>
                      <a:pPr>
                        <a:spcBef>
                          <a:spcPts val="0"/>
                        </a:spcBef>
                      </a:pPr>
                      <a:r>
                        <a:rPr kumimoji="0" lang="en-US" sz="1000" kern="1200" dirty="0">
                          <a:solidFill>
                            <a:schemeClr val="dk1"/>
                          </a:solidFill>
                          <a:latin typeface="Arial" pitchFamily="34" charset="0"/>
                          <a:ea typeface="+mn-ea"/>
                          <a:cs typeface="Arial" pitchFamily="34" charset="0"/>
                        </a:rPr>
                        <a:t>CNN.com, DCComics.com, TMZ.com, KidsWB.com, NBA.com, NCAA.com, PGA.com</a:t>
                      </a:r>
                      <a:endParaRPr lang="en-US" sz="1000" dirty="0">
                        <a:latin typeface="Arial" pitchFamily="34" charset="0"/>
                        <a:cs typeface="Arial" pitchFamily="34" charset="0"/>
                      </a:endParaRPr>
                    </a:p>
                  </a:txBody>
                  <a:tcPr marL="68258" marR="68258" marT="45723" marB="45723"/>
                </a:tc>
                <a:extLst>
                  <a:ext uri="{0D108BD9-81ED-4DB2-BD59-A6C34878D82A}">
                    <a16:rowId xmlns:a16="http://schemas.microsoft.com/office/drawing/2014/main" val="10002"/>
                  </a:ext>
                </a:extLst>
              </a:tr>
              <a:tr h="669267">
                <a:tc>
                  <a:txBody>
                    <a:bodyPr/>
                    <a:lstStyle/>
                    <a:p>
                      <a:r>
                        <a:rPr kumimoji="0" lang="en-US" sz="1200" b="1" kern="1200" dirty="0">
                          <a:solidFill>
                            <a:schemeClr val="dk1"/>
                          </a:solidFill>
                          <a:latin typeface="Arial" pitchFamily="34" charset="0"/>
                          <a:ea typeface="+mn-ea"/>
                          <a:cs typeface="Arial" pitchFamily="34" charset="0"/>
                        </a:rPr>
                        <a:t>News Corp</a:t>
                      </a:r>
                      <a:endParaRPr kumimoji="0" lang="en-US" sz="1200" kern="1200" dirty="0">
                        <a:solidFill>
                          <a:schemeClr val="dk1"/>
                        </a:solidFill>
                        <a:latin typeface="Arial" pitchFamily="34" charset="0"/>
                        <a:ea typeface="+mn-ea"/>
                        <a:cs typeface="Arial" pitchFamily="34" charset="0"/>
                      </a:endParaRPr>
                    </a:p>
                    <a:p>
                      <a:r>
                        <a:rPr kumimoji="0" lang="en-US" sz="1200" kern="1200" dirty="0">
                          <a:solidFill>
                            <a:schemeClr val="dk1"/>
                          </a:solidFill>
                          <a:latin typeface="Arial" pitchFamily="34" charset="0"/>
                          <a:ea typeface="+mn-ea"/>
                          <a:cs typeface="Arial" pitchFamily="34" charset="0"/>
                        </a:rPr>
                        <a:t>(Rupert Murdoch, CEO)</a:t>
                      </a:r>
                      <a:endParaRPr lang="en-US" sz="1200" dirty="0">
                        <a:latin typeface="Arial" pitchFamily="34" charset="0"/>
                        <a:cs typeface="Arial" pitchFamily="34" charset="0"/>
                      </a:endParaRPr>
                    </a:p>
                  </a:txBody>
                  <a:tcPr marL="68258" marR="68258" marT="45723" marB="45723"/>
                </a:tc>
                <a:tc>
                  <a:txBody>
                    <a:bodyPr/>
                    <a:lstStyle/>
                    <a:p>
                      <a:pPr>
                        <a:spcBef>
                          <a:spcPts val="0"/>
                        </a:spcBef>
                      </a:pPr>
                      <a:r>
                        <a:rPr kumimoji="0" lang="en-US" sz="1000" kern="1200" dirty="0">
                          <a:solidFill>
                            <a:schemeClr val="dk1"/>
                          </a:solidFill>
                          <a:latin typeface="Arial" pitchFamily="34" charset="0"/>
                          <a:ea typeface="+mn-ea"/>
                          <a:cs typeface="Arial" pitchFamily="34" charset="0"/>
                        </a:rPr>
                        <a:t>HarperCollins, </a:t>
                      </a:r>
                      <a:r>
                        <a:rPr kumimoji="0" lang="en-US" sz="1000" kern="1200" dirty="0" err="1">
                          <a:solidFill>
                            <a:schemeClr val="dk1"/>
                          </a:solidFill>
                          <a:latin typeface="Arial" pitchFamily="34" charset="0"/>
                          <a:ea typeface="+mn-ea"/>
                          <a:cs typeface="Arial" pitchFamily="34" charset="0"/>
                        </a:rPr>
                        <a:t>Zondervan</a:t>
                      </a:r>
                      <a:r>
                        <a:rPr kumimoji="0" lang="en-US" sz="1000" kern="1200" dirty="0">
                          <a:solidFill>
                            <a:schemeClr val="dk1"/>
                          </a:solidFill>
                          <a:latin typeface="Arial" pitchFamily="34" charset="0"/>
                          <a:ea typeface="+mn-ea"/>
                          <a:cs typeface="Arial" pitchFamily="34" charset="0"/>
                        </a:rPr>
                        <a:t>, Dow Jones, </a:t>
                      </a:r>
                      <a:r>
                        <a:rPr kumimoji="0" lang="en-US" sz="1000" i="1" kern="1200" dirty="0">
                          <a:solidFill>
                            <a:schemeClr val="dk1"/>
                          </a:solidFill>
                          <a:latin typeface="Arial" pitchFamily="34" charset="0"/>
                          <a:ea typeface="+mn-ea"/>
                          <a:cs typeface="Arial" pitchFamily="34" charset="0"/>
                        </a:rPr>
                        <a:t>Wall Street Journal</a:t>
                      </a:r>
                      <a:r>
                        <a:rPr kumimoji="0" lang="en-US" sz="1000" kern="1200" dirty="0">
                          <a:solidFill>
                            <a:schemeClr val="dk1"/>
                          </a:solidFill>
                          <a:latin typeface="Arial" pitchFamily="34" charset="0"/>
                          <a:ea typeface="+mn-ea"/>
                          <a:cs typeface="Arial" pitchFamily="34" charset="0"/>
                        </a:rPr>
                        <a:t>, </a:t>
                      </a:r>
                      <a:r>
                        <a:rPr kumimoji="0" lang="en-US" sz="1000" i="1" kern="1200" dirty="0">
                          <a:solidFill>
                            <a:schemeClr val="dk1"/>
                          </a:solidFill>
                          <a:latin typeface="Arial" pitchFamily="34" charset="0"/>
                          <a:ea typeface="+mn-ea"/>
                          <a:cs typeface="Arial" pitchFamily="34" charset="0"/>
                        </a:rPr>
                        <a:t>Barron’s</a:t>
                      </a:r>
                      <a:r>
                        <a:rPr kumimoji="0" lang="en-US" sz="1000" kern="1200" dirty="0">
                          <a:solidFill>
                            <a:schemeClr val="dk1"/>
                          </a:solidFill>
                          <a:latin typeface="Arial" pitchFamily="34" charset="0"/>
                          <a:ea typeface="+mn-ea"/>
                          <a:cs typeface="Arial" pitchFamily="34" charset="0"/>
                        </a:rPr>
                        <a:t>, </a:t>
                      </a:r>
                      <a:r>
                        <a:rPr kumimoji="0" lang="en-US" sz="1000" i="1" kern="1200" dirty="0">
                          <a:solidFill>
                            <a:schemeClr val="dk1"/>
                          </a:solidFill>
                          <a:latin typeface="Arial" pitchFamily="34" charset="0"/>
                          <a:ea typeface="+mn-ea"/>
                          <a:cs typeface="Arial" pitchFamily="34" charset="0"/>
                        </a:rPr>
                        <a:t>New York Post</a:t>
                      </a:r>
                      <a:endParaRPr lang="en-US" sz="1000" dirty="0">
                        <a:latin typeface="Arial" pitchFamily="34" charset="0"/>
                        <a:cs typeface="Arial" pitchFamily="34" charset="0"/>
                      </a:endParaRPr>
                    </a:p>
                  </a:txBody>
                  <a:tcPr marL="68258" marR="68258" marT="45723" marB="45723"/>
                </a:tc>
                <a:tc>
                  <a:txBody>
                    <a:bodyPr/>
                    <a:lstStyle/>
                    <a:p>
                      <a:pPr>
                        <a:spcBef>
                          <a:spcPts val="0"/>
                        </a:spcBef>
                      </a:pPr>
                      <a:r>
                        <a:rPr kumimoji="0" lang="en-US" sz="1000" kern="1200" dirty="0">
                          <a:solidFill>
                            <a:schemeClr val="dk1"/>
                          </a:solidFill>
                          <a:latin typeface="Arial" pitchFamily="34" charset="0"/>
                          <a:ea typeface="+mn-ea"/>
                          <a:cs typeface="Arial" pitchFamily="34" charset="0"/>
                        </a:rPr>
                        <a:t>Twentieth Century Fox, Fox 2000 Pictures, Fox Searchlight Pictures, Fox Music, Blue Sky Studios</a:t>
                      </a:r>
                      <a:endParaRPr lang="en-US" sz="1000" dirty="0">
                        <a:latin typeface="Arial" pitchFamily="34" charset="0"/>
                        <a:cs typeface="Arial" pitchFamily="34" charset="0"/>
                      </a:endParaRPr>
                    </a:p>
                  </a:txBody>
                  <a:tcPr marL="68258" marR="68258" marT="45723" marB="45723"/>
                </a:tc>
                <a:tc>
                  <a:txBody>
                    <a:bodyPr/>
                    <a:lstStyle/>
                    <a:p>
                      <a:pPr>
                        <a:spcBef>
                          <a:spcPts val="0"/>
                        </a:spcBef>
                      </a:pPr>
                      <a:r>
                        <a:rPr kumimoji="0" lang="en-US" sz="1000" kern="1200" dirty="0">
                          <a:solidFill>
                            <a:schemeClr val="dk1"/>
                          </a:solidFill>
                          <a:latin typeface="Arial" pitchFamily="34" charset="0"/>
                          <a:ea typeface="+mn-ea"/>
                          <a:cs typeface="Arial" pitchFamily="34" charset="0"/>
                        </a:rPr>
                        <a:t>FOX, FOX News FX, FUEL TV, SPEED, FSN, National Geographic Channel (70%)</a:t>
                      </a:r>
                      <a:endParaRPr lang="en-US" sz="1000" dirty="0">
                        <a:latin typeface="Arial" pitchFamily="34" charset="0"/>
                        <a:cs typeface="Arial" pitchFamily="34" charset="0"/>
                      </a:endParaRPr>
                    </a:p>
                  </a:txBody>
                  <a:tcPr marL="68258" marR="68258" marT="45723" marB="45723"/>
                </a:tc>
                <a:tc>
                  <a:txBody>
                    <a:bodyPr/>
                    <a:lstStyle/>
                    <a:p>
                      <a:pPr>
                        <a:spcBef>
                          <a:spcPts val="0"/>
                        </a:spcBef>
                      </a:pPr>
                      <a:r>
                        <a:rPr kumimoji="0" lang="en-US" sz="1000" kern="1200" dirty="0">
                          <a:solidFill>
                            <a:schemeClr val="dk1"/>
                          </a:solidFill>
                          <a:latin typeface="Arial" pitchFamily="34" charset="0"/>
                          <a:ea typeface="+mn-ea"/>
                          <a:cs typeface="Arial" pitchFamily="34" charset="0"/>
                        </a:rPr>
                        <a:t>FOX.com, Amplify, IGN Entertainment, </a:t>
                      </a:r>
                      <a:r>
                        <a:rPr kumimoji="0" lang="en-US" sz="1000" kern="1200" dirty="0" err="1">
                          <a:solidFill>
                            <a:schemeClr val="dk1"/>
                          </a:solidFill>
                          <a:latin typeface="Arial" pitchFamily="34" charset="0"/>
                          <a:ea typeface="+mn-ea"/>
                          <a:cs typeface="Arial" pitchFamily="34" charset="0"/>
                        </a:rPr>
                        <a:t>AskMen</a:t>
                      </a:r>
                      <a:r>
                        <a:rPr kumimoji="0" lang="en-US" sz="1000" kern="1200" dirty="0">
                          <a:solidFill>
                            <a:schemeClr val="dk1"/>
                          </a:solidFill>
                          <a:latin typeface="Arial" pitchFamily="34" charset="0"/>
                          <a:ea typeface="+mn-ea"/>
                          <a:cs typeface="Arial" pitchFamily="34" charset="0"/>
                        </a:rPr>
                        <a:t>, Making Fun, Wireless Generation, </a:t>
                      </a:r>
                      <a:r>
                        <a:rPr kumimoji="0" lang="en-US" sz="1000" kern="1200" dirty="0" err="1">
                          <a:solidFill>
                            <a:schemeClr val="dk1"/>
                          </a:solidFill>
                          <a:latin typeface="Arial" pitchFamily="34" charset="0"/>
                          <a:ea typeface="+mn-ea"/>
                          <a:cs typeface="Arial" pitchFamily="34" charset="0"/>
                        </a:rPr>
                        <a:t>Hulu</a:t>
                      </a:r>
                      <a:r>
                        <a:rPr kumimoji="0" lang="en-US" sz="1000" kern="1200" dirty="0">
                          <a:solidFill>
                            <a:schemeClr val="dk1"/>
                          </a:solidFill>
                          <a:latin typeface="Arial" pitchFamily="34" charset="0"/>
                          <a:ea typeface="+mn-ea"/>
                          <a:cs typeface="Arial" pitchFamily="34" charset="0"/>
                        </a:rPr>
                        <a:t> (32%)</a:t>
                      </a:r>
                      <a:endParaRPr lang="en-US" sz="1000" dirty="0">
                        <a:latin typeface="Arial" pitchFamily="34" charset="0"/>
                        <a:cs typeface="Arial" pitchFamily="34" charset="0"/>
                      </a:endParaRPr>
                    </a:p>
                  </a:txBody>
                  <a:tcPr marL="68258" marR="68258" marT="45723" marB="45723"/>
                </a:tc>
                <a:extLst>
                  <a:ext uri="{0D108BD9-81ED-4DB2-BD59-A6C34878D82A}">
                    <a16:rowId xmlns:a16="http://schemas.microsoft.com/office/drawing/2014/main" val="10003"/>
                  </a:ext>
                </a:extLst>
              </a:tr>
              <a:tr h="814759">
                <a:tc>
                  <a:txBody>
                    <a:bodyPr/>
                    <a:lstStyle/>
                    <a:p>
                      <a:r>
                        <a:rPr kumimoji="0" lang="en-US" sz="1200" b="1" kern="1200" dirty="0">
                          <a:solidFill>
                            <a:schemeClr val="dk1"/>
                          </a:solidFill>
                          <a:latin typeface="Arial" pitchFamily="34" charset="0"/>
                          <a:ea typeface="+mn-ea"/>
                          <a:cs typeface="Arial" pitchFamily="34" charset="0"/>
                        </a:rPr>
                        <a:t>Viacom</a:t>
                      </a:r>
                      <a:endParaRPr kumimoji="0" lang="en-US" sz="1200" kern="1200" dirty="0">
                        <a:solidFill>
                          <a:schemeClr val="dk1"/>
                        </a:solidFill>
                        <a:latin typeface="Arial" pitchFamily="34" charset="0"/>
                        <a:ea typeface="+mn-ea"/>
                        <a:cs typeface="Arial" pitchFamily="34" charset="0"/>
                      </a:endParaRPr>
                    </a:p>
                    <a:p>
                      <a:r>
                        <a:rPr kumimoji="0" lang="en-US" sz="1200" kern="1200" dirty="0">
                          <a:solidFill>
                            <a:schemeClr val="dk1"/>
                          </a:solidFill>
                          <a:latin typeface="Arial" pitchFamily="34" charset="0"/>
                          <a:ea typeface="+mn-ea"/>
                          <a:cs typeface="Arial" pitchFamily="34" charset="0"/>
                        </a:rPr>
                        <a:t>(Philippe </a:t>
                      </a:r>
                      <a:r>
                        <a:rPr kumimoji="0" lang="en-US" sz="1200" kern="1200" dirty="0" err="1">
                          <a:solidFill>
                            <a:schemeClr val="dk1"/>
                          </a:solidFill>
                          <a:latin typeface="Arial" pitchFamily="34" charset="0"/>
                          <a:ea typeface="+mn-ea"/>
                          <a:cs typeface="Arial" pitchFamily="34" charset="0"/>
                        </a:rPr>
                        <a:t>Dauman</a:t>
                      </a:r>
                      <a:r>
                        <a:rPr kumimoji="0" lang="en-US" sz="1200" kern="1200" dirty="0">
                          <a:solidFill>
                            <a:schemeClr val="dk1"/>
                          </a:solidFill>
                          <a:latin typeface="Arial" pitchFamily="34" charset="0"/>
                          <a:ea typeface="+mn-ea"/>
                          <a:cs typeface="Arial" pitchFamily="34" charset="0"/>
                        </a:rPr>
                        <a:t>, CEO)</a:t>
                      </a:r>
                      <a:endParaRPr lang="en-US" sz="1200" dirty="0">
                        <a:latin typeface="Arial" pitchFamily="34" charset="0"/>
                        <a:cs typeface="Arial" pitchFamily="34" charset="0"/>
                      </a:endParaRPr>
                    </a:p>
                  </a:txBody>
                  <a:tcPr marL="68258" marR="68258" marT="45723" marB="45723"/>
                </a:tc>
                <a:tc>
                  <a:txBody>
                    <a:bodyPr/>
                    <a:lstStyle/>
                    <a:p>
                      <a:pPr>
                        <a:spcBef>
                          <a:spcPts val="0"/>
                        </a:spcBef>
                      </a:pPr>
                      <a:r>
                        <a:rPr kumimoji="0" lang="en-US" sz="1000" kern="1200" dirty="0">
                          <a:solidFill>
                            <a:schemeClr val="dk1"/>
                          </a:solidFill>
                          <a:latin typeface="Arial" pitchFamily="34" charset="0"/>
                          <a:ea typeface="+mn-ea"/>
                          <a:cs typeface="Arial" pitchFamily="34" charset="0"/>
                        </a:rPr>
                        <a:t>(Viacom has not owned any print media since its split with CBS in December 2005)</a:t>
                      </a:r>
                      <a:endParaRPr lang="en-US" sz="1000" dirty="0">
                        <a:latin typeface="Arial" pitchFamily="34" charset="0"/>
                        <a:cs typeface="Arial" pitchFamily="34" charset="0"/>
                      </a:endParaRPr>
                    </a:p>
                  </a:txBody>
                  <a:tcPr marL="68258" marR="68258" marT="45723" marB="45723"/>
                </a:tc>
                <a:tc>
                  <a:txBody>
                    <a:bodyPr/>
                    <a:lstStyle/>
                    <a:p>
                      <a:pPr>
                        <a:spcBef>
                          <a:spcPts val="0"/>
                        </a:spcBef>
                      </a:pPr>
                      <a:r>
                        <a:rPr kumimoji="0" lang="en-US" sz="1000" kern="1200" dirty="0">
                          <a:solidFill>
                            <a:schemeClr val="dk1"/>
                          </a:solidFill>
                          <a:latin typeface="Arial" pitchFamily="34" charset="0"/>
                          <a:ea typeface="+mn-ea"/>
                          <a:cs typeface="Arial" pitchFamily="34" charset="0"/>
                        </a:rPr>
                        <a:t>Paramount Pictures, Paramount Vintage, MTV Films, </a:t>
                      </a:r>
                      <a:r>
                        <a:rPr kumimoji="0" lang="en-US" sz="1000" kern="1200" dirty="0" err="1">
                          <a:solidFill>
                            <a:schemeClr val="dk1"/>
                          </a:solidFill>
                          <a:latin typeface="Arial" pitchFamily="34" charset="0"/>
                          <a:ea typeface="+mn-ea"/>
                          <a:cs typeface="Arial" pitchFamily="34" charset="0"/>
                        </a:rPr>
                        <a:t>Insurge</a:t>
                      </a:r>
                      <a:r>
                        <a:rPr kumimoji="0" lang="en-US" sz="1000" kern="1200" dirty="0">
                          <a:solidFill>
                            <a:schemeClr val="dk1"/>
                          </a:solidFill>
                          <a:latin typeface="Arial" pitchFamily="34" charset="0"/>
                          <a:ea typeface="+mn-ea"/>
                          <a:cs typeface="Arial" pitchFamily="34" charset="0"/>
                        </a:rPr>
                        <a:t> Pictures, Nickelodeon Movies </a:t>
                      </a:r>
                      <a:endParaRPr lang="en-US" sz="1000" dirty="0">
                        <a:latin typeface="Arial" pitchFamily="34" charset="0"/>
                        <a:cs typeface="Arial" pitchFamily="34" charset="0"/>
                      </a:endParaRPr>
                    </a:p>
                  </a:txBody>
                  <a:tcPr marL="68258" marR="68258" marT="45723" marB="45723"/>
                </a:tc>
                <a:tc>
                  <a:txBody>
                    <a:bodyPr/>
                    <a:lstStyle/>
                    <a:p>
                      <a:pPr>
                        <a:spcBef>
                          <a:spcPts val="0"/>
                        </a:spcBef>
                      </a:pPr>
                      <a:r>
                        <a:rPr kumimoji="0" lang="en-US" sz="1000" kern="1200" dirty="0">
                          <a:solidFill>
                            <a:schemeClr val="dk1"/>
                          </a:solidFill>
                          <a:latin typeface="Arial" pitchFamily="34" charset="0"/>
                          <a:ea typeface="+mn-ea"/>
                          <a:cs typeface="Arial" pitchFamily="34" charset="0"/>
                        </a:rPr>
                        <a:t>MTV, VH1, CMT, Nickelodeon, Nick Jr., Nick at </a:t>
                      </a:r>
                      <a:r>
                        <a:rPr kumimoji="0" lang="en-US" sz="1000" kern="1200" dirty="0" err="1">
                          <a:solidFill>
                            <a:schemeClr val="dk1"/>
                          </a:solidFill>
                          <a:latin typeface="Arial" pitchFamily="34" charset="0"/>
                          <a:ea typeface="+mn-ea"/>
                          <a:cs typeface="Arial" pitchFamily="34" charset="0"/>
                        </a:rPr>
                        <a:t>Nite</a:t>
                      </a:r>
                      <a:r>
                        <a:rPr kumimoji="0" lang="en-US" sz="1000" kern="1200" dirty="0">
                          <a:solidFill>
                            <a:schemeClr val="dk1"/>
                          </a:solidFill>
                          <a:latin typeface="Arial" pitchFamily="34" charset="0"/>
                          <a:ea typeface="+mn-ea"/>
                          <a:cs typeface="Arial" pitchFamily="34" charset="0"/>
                        </a:rPr>
                        <a:t>, Comedy Central, SPIKE, TV Land, BET</a:t>
                      </a:r>
                      <a:endParaRPr lang="en-US" sz="1000" dirty="0">
                        <a:latin typeface="Arial" pitchFamily="34" charset="0"/>
                        <a:cs typeface="Arial" pitchFamily="34" charset="0"/>
                      </a:endParaRPr>
                    </a:p>
                  </a:txBody>
                  <a:tcPr marL="68258" marR="68258" marT="45723" marB="45723"/>
                </a:tc>
                <a:tc>
                  <a:txBody>
                    <a:bodyPr/>
                    <a:lstStyle/>
                    <a:p>
                      <a:pPr>
                        <a:spcBef>
                          <a:spcPts val="0"/>
                        </a:spcBef>
                      </a:pPr>
                      <a:r>
                        <a:rPr kumimoji="0" lang="en-US" sz="1000" kern="1200" dirty="0" err="1">
                          <a:solidFill>
                            <a:schemeClr val="dk1"/>
                          </a:solidFill>
                          <a:latin typeface="Arial" pitchFamily="34" charset="0"/>
                          <a:ea typeface="+mn-ea"/>
                          <a:cs typeface="Arial" pitchFamily="34" charset="0"/>
                        </a:rPr>
                        <a:t>ParentsConnect,GoCityKids</a:t>
                      </a:r>
                      <a:r>
                        <a:rPr kumimoji="0" lang="en-US" sz="1000" kern="1200" dirty="0">
                          <a:solidFill>
                            <a:schemeClr val="dk1"/>
                          </a:solidFill>
                          <a:latin typeface="Arial" pitchFamily="34" charset="0"/>
                          <a:ea typeface="+mn-ea"/>
                          <a:cs typeface="Arial" pitchFamily="34" charset="0"/>
                        </a:rPr>
                        <a:t>,  Atom Entertainment, Shockwave, Nick.com, </a:t>
                      </a:r>
                      <a:r>
                        <a:rPr kumimoji="0" lang="en-US" sz="1000" kern="1200" dirty="0" err="1">
                          <a:solidFill>
                            <a:schemeClr val="dk1"/>
                          </a:solidFill>
                          <a:latin typeface="Arial" pitchFamily="34" charset="0"/>
                          <a:ea typeface="+mn-ea"/>
                          <a:cs typeface="Arial" pitchFamily="34" charset="0"/>
                        </a:rPr>
                        <a:t>GameTrailers</a:t>
                      </a:r>
                      <a:endParaRPr lang="en-US" sz="1000" dirty="0">
                        <a:latin typeface="Arial" pitchFamily="34" charset="0"/>
                        <a:cs typeface="Arial" pitchFamily="34" charset="0"/>
                      </a:endParaRPr>
                    </a:p>
                  </a:txBody>
                  <a:tcPr marL="68258" marR="68258" marT="45723" marB="45723"/>
                </a:tc>
                <a:extLst>
                  <a:ext uri="{0D108BD9-81ED-4DB2-BD59-A6C34878D82A}">
                    <a16:rowId xmlns:a16="http://schemas.microsoft.com/office/drawing/2014/main" val="10004"/>
                  </a:ext>
                </a:extLst>
              </a:tr>
              <a:tr h="669267">
                <a:tc>
                  <a:txBody>
                    <a:bodyPr/>
                    <a:lstStyle/>
                    <a:p>
                      <a:r>
                        <a:rPr kumimoji="0" lang="en-US" sz="1200" b="1" kern="1200" dirty="0">
                          <a:solidFill>
                            <a:schemeClr val="dk1"/>
                          </a:solidFill>
                          <a:latin typeface="Arial" pitchFamily="34" charset="0"/>
                          <a:ea typeface="+mn-ea"/>
                          <a:cs typeface="Arial" pitchFamily="34" charset="0"/>
                        </a:rPr>
                        <a:t>CBS Corporation </a:t>
                      </a:r>
                      <a:r>
                        <a:rPr kumimoji="0" lang="en-US" sz="1200" kern="1200" dirty="0">
                          <a:solidFill>
                            <a:schemeClr val="dk1"/>
                          </a:solidFill>
                          <a:latin typeface="Arial" pitchFamily="34" charset="0"/>
                          <a:ea typeface="+mn-ea"/>
                          <a:cs typeface="Arial" pitchFamily="34" charset="0"/>
                        </a:rPr>
                        <a:t>(Leslie </a:t>
                      </a:r>
                      <a:r>
                        <a:rPr kumimoji="0" lang="en-US" sz="1200" kern="1200" dirty="0" err="1">
                          <a:solidFill>
                            <a:schemeClr val="dk1"/>
                          </a:solidFill>
                          <a:latin typeface="Arial" pitchFamily="34" charset="0"/>
                          <a:ea typeface="+mn-ea"/>
                          <a:cs typeface="Arial" pitchFamily="34" charset="0"/>
                        </a:rPr>
                        <a:t>Moonves</a:t>
                      </a:r>
                      <a:r>
                        <a:rPr kumimoji="0" lang="en-US" sz="1200" kern="1200" dirty="0">
                          <a:solidFill>
                            <a:schemeClr val="dk1"/>
                          </a:solidFill>
                          <a:latin typeface="Arial" pitchFamily="34" charset="0"/>
                          <a:ea typeface="+mn-ea"/>
                          <a:cs typeface="Arial" pitchFamily="34" charset="0"/>
                        </a:rPr>
                        <a:t>, CEO)</a:t>
                      </a:r>
                      <a:endParaRPr lang="en-US" sz="1200" dirty="0">
                        <a:latin typeface="Arial" pitchFamily="34" charset="0"/>
                        <a:cs typeface="Arial" pitchFamily="34" charset="0"/>
                      </a:endParaRPr>
                    </a:p>
                  </a:txBody>
                  <a:tcPr marL="68258" marR="68258" marT="45723" marB="45723"/>
                </a:tc>
                <a:tc>
                  <a:txBody>
                    <a:bodyPr/>
                    <a:lstStyle/>
                    <a:p>
                      <a:pPr>
                        <a:spcBef>
                          <a:spcPts val="0"/>
                        </a:spcBef>
                      </a:pPr>
                      <a:r>
                        <a:rPr kumimoji="0" lang="en-US" sz="1000" kern="1200" dirty="0">
                          <a:solidFill>
                            <a:schemeClr val="dk1"/>
                          </a:solidFill>
                          <a:latin typeface="Arial" pitchFamily="34" charset="0"/>
                          <a:ea typeface="+mn-ea"/>
                          <a:cs typeface="Arial" pitchFamily="34" charset="0"/>
                        </a:rPr>
                        <a:t>Simon &amp; Schuster, Pocket Books, Scribner, The Free Press</a:t>
                      </a:r>
                      <a:endParaRPr lang="en-US" sz="1000" dirty="0">
                        <a:latin typeface="Arial" pitchFamily="34" charset="0"/>
                        <a:cs typeface="Arial" pitchFamily="34" charset="0"/>
                      </a:endParaRPr>
                    </a:p>
                  </a:txBody>
                  <a:tcPr marL="68258" marR="68258" marT="45723" marB="45723"/>
                </a:tc>
                <a:tc>
                  <a:txBody>
                    <a:bodyPr/>
                    <a:lstStyle/>
                    <a:p>
                      <a:pPr>
                        <a:spcBef>
                          <a:spcPts val="0"/>
                        </a:spcBef>
                      </a:pPr>
                      <a:r>
                        <a:rPr kumimoji="0" lang="en-US" sz="1000" kern="1200" dirty="0">
                          <a:solidFill>
                            <a:schemeClr val="dk1"/>
                          </a:solidFill>
                          <a:latin typeface="Arial" pitchFamily="34" charset="0"/>
                          <a:ea typeface="+mn-ea"/>
                          <a:cs typeface="Arial" pitchFamily="34" charset="0"/>
                        </a:rPr>
                        <a:t>CBS Films</a:t>
                      </a:r>
                      <a:endParaRPr lang="en-US" sz="1000" dirty="0">
                        <a:latin typeface="Arial" pitchFamily="34" charset="0"/>
                        <a:cs typeface="Arial" pitchFamily="34" charset="0"/>
                      </a:endParaRPr>
                    </a:p>
                  </a:txBody>
                  <a:tcPr marL="68258" marR="68258" marT="45723" marB="45723"/>
                </a:tc>
                <a:tc>
                  <a:txBody>
                    <a:bodyPr/>
                    <a:lstStyle/>
                    <a:p>
                      <a:pPr>
                        <a:spcBef>
                          <a:spcPts val="0"/>
                        </a:spcBef>
                      </a:pPr>
                      <a:r>
                        <a:rPr kumimoji="0" lang="en-US" sz="1000" kern="1200" dirty="0">
                          <a:solidFill>
                            <a:schemeClr val="dk1"/>
                          </a:solidFill>
                          <a:latin typeface="Arial" pitchFamily="34" charset="0"/>
                          <a:ea typeface="+mn-ea"/>
                          <a:cs typeface="Arial" pitchFamily="34" charset="0"/>
                        </a:rPr>
                        <a:t>CBS, Showtime, The CW (50%), The Movie Channel, FLIX, CBS Radio</a:t>
                      </a:r>
                      <a:endParaRPr lang="en-US" sz="1000" dirty="0">
                        <a:latin typeface="Arial" pitchFamily="34" charset="0"/>
                        <a:cs typeface="Arial" pitchFamily="34" charset="0"/>
                      </a:endParaRPr>
                    </a:p>
                  </a:txBody>
                  <a:tcPr marL="68258" marR="68258" marT="45723" marB="45723"/>
                </a:tc>
                <a:tc>
                  <a:txBody>
                    <a:bodyPr/>
                    <a:lstStyle/>
                    <a:p>
                      <a:pPr>
                        <a:spcBef>
                          <a:spcPts val="0"/>
                        </a:spcBef>
                      </a:pPr>
                      <a:r>
                        <a:rPr kumimoji="0" lang="en-US" sz="1000" kern="1200" dirty="0">
                          <a:solidFill>
                            <a:schemeClr val="dk1"/>
                          </a:solidFill>
                          <a:latin typeface="Arial" pitchFamily="34" charset="0"/>
                          <a:ea typeface="+mn-ea"/>
                          <a:cs typeface="Arial" pitchFamily="34" charset="0"/>
                        </a:rPr>
                        <a:t>CBS Interactive, CBSSports.com, Last.fm, CNET</a:t>
                      </a:r>
                      <a:endParaRPr lang="en-US" sz="1000" dirty="0">
                        <a:latin typeface="Arial" pitchFamily="34" charset="0"/>
                        <a:cs typeface="Arial" pitchFamily="34" charset="0"/>
                      </a:endParaRPr>
                    </a:p>
                  </a:txBody>
                  <a:tcPr marL="68258" marR="68258" marT="45723" marB="45723"/>
                </a:tc>
                <a:extLst>
                  <a:ext uri="{0D108BD9-81ED-4DB2-BD59-A6C34878D82A}">
                    <a16:rowId xmlns:a16="http://schemas.microsoft.com/office/drawing/2014/main" val="10005"/>
                  </a:ext>
                </a:extLst>
              </a:tr>
              <a:tr h="1105742">
                <a:tc>
                  <a:txBody>
                    <a:bodyPr/>
                    <a:lstStyle/>
                    <a:p>
                      <a:r>
                        <a:rPr kumimoji="0" lang="en-US" sz="1200" b="1" kern="1200" dirty="0">
                          <a:solidFill>
                            <a:schemeClr val="dk1"/>
                          </a:solidFill>
                          <a:latin typeface="Arial" pitchFamily="34" charset="0"/>
                          <a:ea typeface="+mn-ea"/>
                          <a:cs typeface="Arial" pitchFamily="34" charset="0"/>
                        </a:rPr>
                        <a:t>Comcast </a:t>
                      </a:r>
                    </a:p>
                    <a:p>
                      <a:r>
                        <a:rPr kumimoji="0" lang="en-US" sz="1200" kern="1200" dirty="0">
                          <a:solidFill>
                            <a:schemeClr val="dk1"/>
                          </a:solidFill>
                          <a:latin typeface="Arial" pitchFamily="34" charset="0"/>
                          <a:ea typeface="+mn-ea"/>
                          <a:cs typeface="Arial" pitchFamily="34" charset="0"/>
                        </a:rPr>
                        <a:t>(Brian L. Roberts, CEO)</a:t>
                      </a:r>
                      <a:endParaRPr lang="en-US" sz="1200" dirty="0">
                        <a:latin typeface="Arial" pitchFamily="34" charset="0"/>
                        <a:cs typeface="Arial" pitchFamily="34" charset="0"/>
                      </a:endParaRPr>
                    </a:p>
                  </a:txBody>
                  <a:tcPr marL="68258" marR="68258" marT="45723" marB="45723"/>
                </a:tc>
                <a:tc>
                  <a:txBody>
                    <a:bodyPr/>
                    <a:lstStyle/>
                    <a:p>
                      <a:pPr>
                        <a:spcBef>
                          <a:spcPts val="0"/>
                        </a:spcBef>
                      </a:pPr>
                      <a:r>
                        <a:rPr kumimoji="0" lang="en-US" sz="1000" kern="1200" dirty="0">
                          <a:solidFill>
                            <a:schemeClr val="dk1"/>
                          </a:solidFill>
                          <a:latin typeface="Arial" pitchFamily="34" charset="0"/>
                          <a:ea typeface="+mn-ea"/>
                          <a:cs typeface="Arial" pitchFamily="34" charset="0"/>
                        </a:rPr>
                        <a:t>(Comcast does not currently own any print media)</a:t>
                      </a:r>
                      <a:endParaRPr lang="en-US" sz="1000" dirty="0">
                        <a:latin typeface="Arial" pitchFamily="34" charset="0"/>
                        <a:cs typeface="Arial" pitchFamily="34" charset="0"/>
                      </a:endParaRPr>
                    </a:p>
                  </a:txBody>
                  <a:tcPr marL="68258" marR="68258" marT="45723" marB="45723"/>
                </a:tc>
                <a:tc>
                  <a:txBody>
                    <a:bodyPr/>
                    <a:lstStyle/>
                    <a:p>
                      <a:pPr>
                        <a:spcBef>
                          <a:spcPts val="0"/>
                        </a:spcBef>
                      </a:pPr>
                      <a:r>
                        <a:rPr kumimoji="0" lang="en-US" sz="1000" kern="1200" dirty="0">
                          <a:solidFill>
                            <a:schemeClr val="dk1"/>
                          </a:solidFill>
                          <a:latin typeface="Arial" pitchFamily="34" charset="0"/>
                          <a:ea typeface="+mn-ea"/>
                          <a:cs typeface="Arial" pitchFamily="34" charset="0"/>
                        </a:rPr>
                        <a:t>Focus Features, Universal Pictures, Universal Home Entertainment</a:t>
                      </a:r>
                      <a:endParaRPr lang="en-US" sz="1000" dirty="0">
                        <a:latin typeface="Arial" pitchFamily="34" charset="0"/>
                        <a:cs typeface="Arial" pitchFamily="34" charset="0"/>
                      </a:endParaRPr>
                    </a:p>
                  </a:txBody>
                  <a:tcPr marL="68258" marR="68258" marT="45723" marB="45723"/>
                </a:tc>
                <a:tc>
                  <a:txBody>
                    <a:bodyPr/>
                    <a:lstStyle/>
                    <a:p>
                      <a:pPr>
                        <a:spcBef>
                          <a:spcPts val="0"/>
                        </a:spcBef>
                      </a:pPr>
                      <a:r>
                        <a:rPr kumimoji="0" lang="en-US" sz="1000" kern="1200" dirty="0">
                          <a:solidFill>
                            <a:schemeClr val="dk1"/>
                          </a:solidFill>
                          <a:latin typeface="Arial" pitchFamily="34" charset="0"/>
                          <a:ea typeface="+mn-ea"/>
                          <a:cs typeface="Arial" pitchFamily="34" charset="0"/>
                        </a:rPr>
                        <a:t>NBC, MNBC, E!, USA Network, Bravo, Oxygen, Golf Channel, </a:t>
                      </a:r>
                      <a:r>
                        <a:rPr kumimoji="0" lang="en-US" sz="1000" kern="1200" dirty="0" err="1">
                          <a:solidFill>
                            <a:schemeClr val="dk1"/>
                          </a:solidFill>
                          <a:latin typeface="Arial" pitchFamily="34" charset="0"/>
                          <a:ea typeface="+mn-ea"/>
                          <a:cs typeface="Arial" pitchFamily="34" charset="0"/>
                        </a:rPr>
                        <a:t>Syfy</a:t>
                      </a:r>
                      <a:r>
                        <a:rPr kumimoji="0" lang="en-US" sz="1000" kern="1200" dirty="0">
                          <a:solidFill>
                            <a:schemeClr val="dk1"/>
                          </a:solidFill>
                          <a:latin typeface="Arial" pitchFamily="34" charset="0"/>
                          <a:ea typeface="+mn-ea"/>
                          <a:cs typeface="Arial" pitchFamily="34" charset="0"/>
                        </a:rPr>
                        <a:t>, CNBC, Chiller, G4, </a:t>
                      </a:r>
                      <a:r>
                        <a:rPr kumimoji="0" lang="en-US" sz="1000" kern="1200" dirty="0" err="1">
                          <a:solidFill>
                            <a:schemeClr val="dk1"/>
                          </a:solidFill>
                          <a:latin typeface="Arial" pitchFamily="34" charset="0"/>
                          <a:ea typeface="+mn-ea"/>
                          <a:cs typeface="Arial" pitchFamily="34" charset="0"/>
                        </a:rPr>
                        <a:t>Telemundo</a:t>
                      </a:r>
                      <a:r>
                        <a:rPr kumimoji="0" lang="en-US" sz="1000" kern="1200" dirty="0">
                          <a:solidFill>
                            <a:schemeClr val="dk1"/>
                          </a:solidFill>
                          <a:latin typeface="Arial" pitchFamily="34" charset="0"/>
                          <a:ea typeface="+mn-ea"/>
                          <a:cs typeface="Arial" pitchFamily="34" charset="0"/>
                        </a:rPr>
                        <a:t>, The Weather Channel Companies</a:t>
                      </a:r>
                      <a:endParaRPr lang="en-US" sz="1000" dirty="0">
                        <a:latin typeface="Arial" pitchFamily="34" charset="0"/>
                        <a:cs typeface="Arial" pitchFamily="34" charset="0"/>
                      </a:endParaRPr>
                    </a:p>
                  </a:txBody>
                  <a:tcPr marL="68258" marR="68258" marT="45723" marB="45723"/>
                </a:tc>
                <a:tc>
                  <a:txBody>
                    <a:bodyPr/>
                    <a:lstStyle/>
                    <a:p>
                      <a:pPr>
                        <a:spcBef>
                          <a:spcPts val="0"/>
                        </a:spcBef>
                      </a:pPr>
                      <a:r>
                        <a:rPr kumimoji="0" lang="en-US" sz="1000" kern="1200" dirty="0">
                          <a:solidFill>
                            <a:schemeClr val="dk1"/>
                          </a:solidFill>
                          <a:latin typeface="Arial" pitchFamily="34" charset="0"/>
                          <a:ea typeface="+mn-ea"/>
                          <a:cs typeface="Arial" pitchFamily="34" charset="0"/>
                        </a:rPr>
                        <a:t>Fandango, </a:t>
                      </a:r>
                      <a:r>
                        <a:rPr kumimoji="0" lang="en-US" sz="1000" kern="1200" dirty="0" err="1">
                          <a:solidFill>
                            <a:schemeClr val="dk1"/>
                          </a:solidFill>
                          <a:latin typeface="Arial" pitchFamily="34" charset="0"/>
                          <a:ea typeface="+mn-ea"/>
                          <a:cs typeface="Arial" pitchFamily="34" charset="0"/>
                        </a:rPr>
                        <a:t>DailyCandy</a:t>
                      </a:r>
                      <a:r>
                        <a:rPr kumimoji="0" lang="en-US" sz="1000" kern="1200" dirty="0">
                          <a:solidFill>
                            <a:schemeClr val="dk1"/>
                          </a:solidFill>
                          <a:latin typeface="Arial" pitchFamily="34" charset="0"/>
                          <a:ea typeface="+mn-ea"/>
                          <a:cs typeface="Arial" pitchFamily="34" charset="0"/>
                        </a:rPr>
                        <a:t>, Television Without Pity, </a:t>
                      </a:r>
                      <a:r>
                        <a:rPr kumimoji="0" lang="en-US" sz="1000" kern="1200" dirty="0" err="1">
                          <a:solidFill>
                            <a:schemeClr val="dk1"/>
                          </a:solidFill>
                          <a:latin typeface="Arial" pitchFamily="34" charset="0"/>
                          <a:ea typeface="+mn-ea"/>
                          <a:cs typeface="Arial" pitchFamily="34" charset="0"/>
                        </a:rPr>
                        <a:t>iVillage</a:t>
                      </a:r>
                      <a:r>
                        <a:rPr kumimoji="0" lang="en-US" sz="1000" kern="1200" dirty="0">
                          <a:solidFill>
                            <a:schemeClr val="dk1"/>
                          </a:solidFill>
                          <a:latin typeface="Arial" pitchFamily="34" charset="0"/>
                          <a:ea typeface="+mn-ea"/>
                          <a:cs typeface="Arial" pitchFamily="34" charset="0"/>
                        </a:rPr>
                        <a:t>, CNBC Digital, </a:t>
                      </a:r>
                      <a:r>
                        <a:rPr kumimoji="0" lang="en-US" sz="1000" kern="1200" dirty="0" err="1">
                          <a:solidFill>
                            <a:schemeClr val="dk1"/>
                          </a:solidFill>
                          <a:latin typeface="Arial" pitchFamily="34" charset="0"/>
                          <a:ea typeface="+mn-ea"/>
                          <a:cs typeface="Arial" pitchFamily="34" charset="0"/>
                        </a:rPr>
                        <a:t>Plaxo</a:t>
                      </a:r>
                      <a:r>
                        <a:rPr kumimoji="0" lang="en-US" sz="1000" kern="1200" dirty="0">
                          <a:solidFill>
                            <a:schemeClr val="dk1"/>
                          </a:solidFill>
                          <a:latin typeface="Arial" pitchFamily="34" charset="0"/>
                          <a:ea typeface="+mn-ea"/>
                          <a:cs typeface="Arial" pitchFamily="34" charset="0"/>
                        </a:rPr>
                        <a:t>, NBC.com, </a:t>
                      </a:r>
                      <a:r>
                        <a:rPr kumimoji="0" lang="en-US" sz="1000" kern="1200" dirty="0" err="1">
                          <a:solidFill>
                            <a:schemeClr val="dk1"/>
                          </a:solidFill>
                          <a:latin typeface="Arial" pitchFamily="34" charset="0"/>
                          <a:ea typeface="+mn-ea"/>
                          <a:cs typeface="Arial" pitchFamily="34" charset="0"/>
                        </a:rPr>
                        <a:t>Hulu</a:t>
                      </a:r>
                      <a:r>
                        <a:rPr kumimoji="0" lang="en-US" sz="1000" kern="1200" dirty="0">
                          <a:solidFill>
                            <a:schemeClr val="dk1"/>
                          </a:solidFill>
                          <a:latin typeface="Arial" pitchFamily="34" charset="0"/>
                          <a:ea typeface="+mn-ea"/>
                          <a:cs typeface="Arial" pitchFamily="34" charset="0"/>
                        </a:rPr>
                        <a:t> (32%), Comcast Interactive Media</a:t>
                      </a:r>
                      <a:endParaRPr lang="en-US" sz="1000" dirty="0">
                        <a:latin typeface="Arial" pitchFamily="34" charset="0"/>
                        <a:cs typeface="Arial" pitchFamily="34" charset="0"/>
                      </a:endParaRPr>
                    </a:p>
                  </a:txBody>
                  <a:tcPr marL="68258" marR="68258" marT="45723" marB="45723"/>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6713153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300" y="377771"/>
            <a:ext cx="7646670" cy="6480229"/>
          </a:xfrm>
          <a:prstGeom prst="rect">
            <a:avLst/>
          </a:prstGeom>
        </p:spPr>
      </p:pic>
    </p:spTree>
    <p:extLst>
      <p:ext uri="{BB962C8B-B14F-4D97-AF65-F5344CB8AC3E}">
        <p14:creationId xmlns:p14="http://schemas.microsoft.com/office/powerpoint/2010/main" val="2298028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57611" y="6097309"/>
            <a:ext cx="4572000" cy="338554"/>
          </a:xfrm>
          <a:prstGeom prst="rect">
            <a:avLst/>
          </a:prstGeom>
        </p:spPr>
        <p:txBody>
          <a:bodyPr>
            <a:spAutoFit/>
          </a:bodyPr>
          <a:lstStyle/>
          <a:p>
            <a:pPr algn="ctr"/>
            <a:r>
              <a:rPr lang="en-US" sz="1600" dirty="0">
                <a:hlinkClick r:id="rId3"/>
              </a:rPr>
              <a:t>http://www.youtube.com/watch?v=y_7-XZb9s2Y</a:t>
            </a:r>
            <a:r>
              <a:rPr lang="en-US" sz="1600" dirty="0"/>
              <a:t> </a:t>
            </a:r>
          </a:p>
        </p:txBody>
      </p:sp>
      <p:pic>
        <p:nvPicPr>
          <p:cNvPr id="4" name="Picture 3"/>
          <p:cNvPicPr>
            <a:picLocks noChangeAspect="1"/>
          </p:cNvPicPr>
          <p:nvPr/>
        </p:nvPicPr>
        <p:blipFill>
          <a:blip>
            <a:extLst>
              <a:ext uri="{28A0092B-C50C-407E-A947-70E740481C1C}">
                <a14:useLocalDpi xmlns:a14="http://schemas.microsoft.com/office/drawing/2010/main" val="0"/>
              </a:ext>
            </a:extLst>
          </a:blip>
          <a:stretch>
            <a:fillRect/>
          </a:stretch>
        </p:blipFill>
        <p:spPr>
          <a:xfrm>
            <a:off x="1981199" y="1027859"/>
            <a:ext cx="8124825" cy="4486275"/>
          </a:xfrm>
          <a:prstGeom prst="rect">
            <a:avLst/>
          </a:prstGeom>
        </p:spPr>
      </p:pic>
      <p:pic>
        <p:nvPicPr>
          <p:cNvPr id="2" name="Picture 1">
            <a:extLst>
              <a:ext uri="{FF2B5EF4-FFF2-40B4-BE49-F238E27FC236}">
                <a16:creationId xmlns:a16="http://schemas.microsoft.com/office/drawing/2014/main" id="{E7EC15ED-C6F0-4DD9-8198-81FC14B47A0C}"/>
              </a:ext>
            </a:extLst>
          </p:cNvPr>
          <p:cNvPicPr>
            <a:picLocks noChangeAspect="1"/>
          </p:cNvPicPr>
          <p:nvPr/>
        </p:nvPicPr>
        <p:blipFill>
          <a:blip r:embed="rId4"/>
          <a:stretch>
            <a:fillRect/>
          </a:stretch>
        </p:blipFill>
        <p:spPr>
          <a:xfrm>
            <a:off x="1933575" y="842962"/>
            <a:ext cx="8324850" cy="5172075"/>
          </a:xfrm>
          <a:prstGeom prst="rect">
            <a:avLst/>
          </a:prstGeom>
        </p:spPr>
      </p:pic>
    </p:spTree>
    <p:extLst>
      <p:ext uri="{BB962C8B-B14F-4D97-AF65-F5344CB8AC3E}">
        <p14:creationId xmlns:p14="http://schemas.microsoft.com/office/powerpoint/2010/main" val="2493128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261934" y="1419225"/>
            <a:ext cx="4115917" cy="2085869"/>
          </a:xfrm>
        </p:spPr>
        <p:txBody>
          <a:bodyPr vert="horz" lIns="91440" tIns="45720" rIns="91440" bIns="45720" rtlCol="0" anchor="b">
            <a:normAutofit/>
          </a:bodyPr>
          <a:lstStyle/>
          <a:p>
            <a:r>
              <a:rPr lang="en-US" altLang="en-US" sz="3600">
                <a:solidFill>
                  <a:srgbClr val="FFFFFF"/>
                </a:solidFill>
              </a:rPr>
              <a:t>What should we do about it? </a:t>
            </a:r>
            <a:endParaRPr lang="en-US" sz="3600">
              <a:solidFill>
                <a:srgbClr val="FFFFFF"/>
              </a:solidFill>
            </a:endParaRPr>
          </a:p>
        </p:txBody>
      </p:sp>
      <p:sp>
        <p:nvSpPr>
          <p:cNvPr id="2" name="Content Placeholder 1"/>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2401" y="0"/>
            <a:ext cx="12688957" cy="6858000"/>
          </a:xfrm>
          <a:prstGeom prst="rect">
            <a:avLst/>
          </a:prstGeom>
        </p:spPr>
      </p:pic>
    </p:spTree>
    <p:extLst>
      <p:ext uri="{BB962C8B-B14F-4D97-AF65-F5344CB8AC3E}">
        <p14:creationId xmlns:p14="http://schemas.microsoft.com/office/powerpoint/2010/main" val="2695819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5623560"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1416" y="457200"/>
            <a:ext cx="562356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1507414"/>
            <a:ext cx="5120255" cy="3903332"/>
          </a:xfrm>
        </p:spPr>
        <p:txBody>
          <a:bodyPr anchor="t">
            <a:normAutofit/>
          </a:bodyPr>
          <a:lstStyle/>
          <a:p>
            <a:r>
              <a:rPr lang="en-CA" sz="4000">
                <a:solidFill>
                  <a:schemeClr val="accent2"/>
                </a:solidFill>
              </a:rPr>
              <a:t>Regulating media </a:t>
            </a:r>
            <a:r>
              <a:rPr lang="en-CA" sz="4000" i="1">
                <a:solidFill>
                  <a:schemeClr val="accent2"/>
                </a:solidFill>
              </a:rPr>
              <a:t>ownership</a:t>
            </a:r>
            <a:r>
              <a:rPr lang="en-CA" sz="4000">
                <a:solidFill>
                  <a:schemeClr val="accent2"/>
                </a:solidFill>
              </a:rPr>
              <a:t> </a:t>
            </a:r>
          </a:p>
        </p:txBody>
      </p:sp>
      <p:sp>
        <p:nvSpPr>
          <p:cNvPr id="3" name="Content Placeholder 2"/>
          <p:cNvSpPr>
            <a:spLocks noGrp="1"/>
          </p:cNvSpPr>
          <p:nvPr>
            <p:ph idx="1"/>
          </p:nvPr>
        </p:nvSpPr>
        <p:spPr>
          <a:xfrm>
            <a:off x="6400800" y="1278557"/>
            <a:ext cx="5210007" cy="5122243"/>
          </a:xfrm>
          <a:ln w="57150">
            <a:noFill/>
          </a:ln>
        </p:spPr>
        <p:txBody>
          <a:bodyPr anchor="t">
            <a:normAutofit/>
          </a:bodyPr>
          <a:lstStyle/>
          <a:p>
            <a:pPr marL="0" indent="0">
              <a:buNone/>
            </a:pPr>
            <a:r>
              <a:rPr lang="en-US" sz="2800" dirty="0"/>
              <a:t>What are some of the pragmatic considerations?</a:t>
            </a:r>
          </a:p>
          <a:p>
            <a:pPr marL="514350" indent="-514350">
              <a:defRPr/>
            </a:pPr>
            <a:endParaRPr lang="en-US" sz="2800" dirty="0"/>
          </a:p>
          <a:p>
            <a:pPr marL="514350" indent="-514350">
              <a:buFont typeface="Arial" pitchFamily="34" charset="0"/>
              <a:buChar char="•"/>
              <a:defRPr/>
            </a:pPr>
            <a:r>
              <a:rPr lang="en-US" sz="2800" dirty="0"/>
              <a:t>Combating media monopoly</a:t>
            </a:r>
          </a:p>
          <a:p>
            <a:pPr marL="514350" indent="-514350">
              <a:buFont typeface="Arial" pitchFamily="34" charset="0"/>
              <a:buChar char="•"/>
              <a:defRPr/>
            </a:pPr>
            <a:r>
              <a:rPr lang="en-US" sz="2800" dirty="0"/>
              <a:t>Maintaining national interest (Canadian Content Laws)</a:t>
            </a:r>
          </a:p>
          <a:p>
            <a:pPr marL="514350" indent="-514350">
              <a:buFont typeface="Arial" pitchFamily="34" charset="0"/>
              <a:buChar char="•"/>
              <a:defRPr/>
            </a:pPr>
            <a:endParaRPr lang="en-US" sz="2000" dirty="0"/>
          </a:p>
          <a:p>
            <a:pPr marL="0" indent="0">
              <a:buNone/>
            </a:pPr>
            <a:endParaRPr lang="en-US" sz="2000" dirty="0"/>
          </a:p>
          <a:p>
            <a:endParaRPr lang="en-CA" sz="2000" dirty="0"/>
          </a:p>
        </p:txBody>
      </p:sp>
    </p:spTree>
    <p:extLst>
      <p:ext uri="{BB962C8B-B14F-4D97-AF65-F5344CB8AC3E}">
        <p14:creationId xmlns:p14="http://schemas.microsoft.com/office/powerpoint/2010/main" val="163284854"/>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6" name="Rectangle 5"/>
          <p:cNvSpPr/>
          <p:nvPr/>
        </p:nvSpPr>
        <p:spPr>
          <a:xfrm>
            <a:off x="3782001" y="6417370"/>
            <a:ext cx="4627998" cy="369332"/>
          </a:xfrm>
          <a:prstGeom prst="rect">
            <a:avLst/>
          </a:prstGeom>
        </p:spPr>
        <p:txBody>
          <a:bodyPr wrap="none">
            <a:spAutoFit/>
          </a:bodyPr>
          <a:lstStyle/>
          <a:p>
            <a:r>
              <a:rPr lang="en-CA" dirty="0">
                <a:hlinkClick r:id="rId3"/>
              </a:rPr>
              <a:t>http://www.crtc.gc.ca/eng/cancon/mandate.htm</a:t>
            </a:r>
            <a:r>
              <a:rPr lang="en-CA" dirty="0"/>
              <a:t> </a:t>
            </a:r>
          </a:p>
        </p:txBody>
      </p:sp>
      <p:pic>
        <p:nvPicPr>
          <p:cNvPr id="5" name="Picture 4">
            <a:extLst>
              <a:ext uri="{FF2B5EF4-FFF2-40B4-BE49-F238E27FC236}">
                <a16:creationId xmlns:a16="http://schemas.microsoft.com/office/drawing/2014/main" id="{2075E6BB-72DB-4531-9F7E-2F2D3BE02B1E}"/>
              </a:ext>
            </a:extLst>
          </p:cNvPr>
          <p:cNvPicPr>
            <a:picLocks noChangeAspect="1"/>
          </p:cNvPicPr>
          <p:nvPr/>
        </p:nvPicPr>
        <p:blipFill rotWithShape="1">
          <a:blip r:embed="rId4"/>
          <a:srcRect l="1" t="10362" r="1545" b="63980"/>
          <a:stretch/>
        </p:blipFill>
        <p:spPr>
          <a:xfrm>
            <a:off x="-168944" y="71298"/>
            <a:ext cx="12810122" cy="1876928"/>
          </a:xfrm>
          <a:prstGeom prst="rect">
            <a:avLst/>
          </a:prstGeom>
        </p:spPr>
      </p:pic>
      <p:pic>
        <p:nvPicPr>
          <p:cNvPr id="7" name="Picture 6">
            <a:extLst>
              <a:ext uri="{FF2B5EF4-FFF2-40B4-BE49-F238E27FC236}">
                <a16:creationId xmlns:a16="http://schemas.microsoft.com/office/drawing/2014/main" id="{DF5BC763-2585-47F0-AB0F-422977928C47}"/>
              </a:ext>
            </a:extLst>
          </p:cNvPr>
          <p:cNvPicPr>
            <a:picLocks noChangeAspect="1"/>
          </p:cNvPicPr>
          <p:nvPr/>
        </p:nvPicPr>
        <p:blipFill rotWithShape="1">
          <a:blip r:embed="rId5"/>
          <a:srcRect l="24601" t="27467" r="6354" b="25384"/>
          <a:stretch/>
        </p:blipFill>
        <p:spPr>
          <a:xfrm>
            <a:off x="383296" y="2148411"/>
            <a:ext cx="11227512" cy="4310561"/>
          </a:xfrm>
          <a:prstGeom prst="rect">
            <a:avLst/>
          </a:prstGeom>
        </p:spPr>
      </p:pic>
    </p:spTree>
    <p:extLst>
      <p:ext uri="{BB962C8B-B14F-4D97-AF65-F5344CB8AC3E}">
        <p14:creationId xmlns:p14="http://schemas.microsoft.com/office/powerpoint/2010/main" val="29748745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22738" y="-44694"/>
            <a:ext cx="12748097" cy="6902694"/>
          </a:xfrm>
          <a:prstGeom prst="rect">
            <a:avLst/>
          </a:prstGeom>
        </p:spPr>
      </p:pic>
      <p:sp>
        <p:nvSpPr>
          <p:cNvPr id="7" name="Rectangle 6"/>
          <p:cNvSpPr/>
          <p:nvPr/>
        </p:nvSpPr>
        <p:spPr>
          <a:xfrm>
            <a:off x="6483634" y="4844534"/>
            <a:ext cx="4614896" cy="954107"/>
          </a:xfrm>
          <a:prstGeom prst="rect">
            <a:avLst/>
          </a:prstGeom>
        </p:spPr>
        <p:txBody>
          <a:bodyPr wrap="square">
            <a:spAutoFit/>
          </a:bodyPr>
          <a:lstStyle/>
          <a:p>
            <a:pPr marL="514350" indent="-514350">
              <a:buFont typeface="Arial" pitchFamily="34" charset="0"/>
              <a:buChar char="•"/>
              <a:defRPr/>
            </a:pPr>
            <a:r>
              <a:rPr lang="en-US" sz="2800" dirty="0">
                <a:solidFill>
                  <a:schemeClr val="bg2">
                    <a:lumMod val="90000"/>
                  </a:schemeClr>
                </a:solidFill>
              </a:rPr>
              <a:t>Protecting Intellectual Property (Copyright Laws)</a:t>
            </a:r>
          </a:p>
        </p:txBody>
      </p:sp>
    </p:spTree>
    <p:extLst>
      <p:ext uri="{BB962C8B-B14F-4D97-AF65-F5344CB8AC3E}">
        <p14:creationId xmlns:p14="http://schemas.microsoft.com/office/powerpoint/2010/main" val="2160553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FF1E8A-3E3F-4A67-97F8-32C8D4123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0BBA9C7-5B8B-474E-9392-E742C78ED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D52F3B2-AFE1-41E8-9E34-D2B02A65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A8E2F28-54A2-432C-AAF7-7154C3D57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 name="Content Placeholder 3">
            <a:extLst>
              <a:ext uri="{FF2B5EF4-FFF2-40B4-BE49-F238E27FC236}">
                <a16:creationId xmlns:a16="http://schemas.microsoft.com/office/drawing/2014/main" id="{21960BED-16BE-45C6-82AC-DEE066FFF2BF}"/>
              </a:ext>
            </a:extLst>
          </p:cNvPr>
          <p:cNvPicPr>
            <a:picLocks noGrp="1" noChangeAspect="1"/>
          </p:cNvPicPr>
          <p:nvPr>
            <p:ph idx="1"/>
          </p:nvPr>
        </p:nvPicPr>
        <p:blipFill rotWithShape="1">
          <a:blip r:embed="rId3"/>
          <a:srcRect l="450" t="1" r="6547" b="9304"/>
          <a:stretch/>
        </p:blipFill>
        <p:spPr>
          <a:xfrm>
            <a:off x="482600" y="723900"/>
            <a:ext cx="7462550" cy="5148768"/>
          </a:xfrm>
          <a:prstGeom prst="rect">
            <a:avLst/>
          </a:prstGeom>
        </p:spPr>
      </p:pic>
      <p:sp>
        <p:nvSpPr>
          <p:cNvPr id="22" name="Rectangle 21">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9862EC"/>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E320BC4-C327-41E5-AFB2-D378703539F8}"/>
              </a:ext>
            </a:extLst>
          </p:cNvPr>
          <p:cNvSpPr>
            <a:spLocks noGrp="1"/>
          </p:cNvSpPr>
          <p:nvPr>
            <p:ph type="title"/>
          </p:nvPr>
        </p:nvSpPr>
        <p:spPr>
          <a:xfrm>
            <a:off x="8296275" y="1419224"/>
            <a:ext cx="3081576" cy="4010025"/>
          </a:xfrm>
        </p:spPr>
        <p:txBody>
          <a:bodyPr vert="horz" lIns="91440" tIns="45720" rIns="91440" bIns="45720" rtlCol="0" anchor="b">
            <a:normAutofit fontScale="90000"/>
          </a:bodyPr>
          <a:lstStyle/>
          <a:p>
            <a:r>
              <a:rPr lang="en-US" sz="3600" cap="none" dirty="0">
                <a:solidFill>
                  <a:srgbClr val="FFFFFF"/>
                </a:solidFill>
              </a:rPr>
              <a:t>Intellectual Property:</a:t>
            </a:r>
            <a:br>
              <a:rPr lang="en-US" sz="3600" cap="none" dirty="0">
                <a:solidFill>
                  <a:srgbClr val="FFFFFF"/>
                </a:solidFill>
              </a:rPr>
            </a:br>
            <a:br>
              <a:rPr lang="en-US" sz="3600" cap="none" dirty="0">
                <a:solidFill>
                  <a:srgbClr val="FFFFFF"/>
                </a:solidFill>
              </a:rPr>
            </a:br>
            <a:r>
              <a:rPr lang="en-US" sz="3600" cap="none" dirty="0">
                <a:solidFill>
                  <a:srgbClr val="FFFFFF"/>
                </a:solidFill>
              </a:rPr>
              <a:t>Who owns what?</a:t>
            </a:r>
            <a:br>
              <a:rPr lang="en-US" sz="3600" cap="none" dirty="0">
                <a:solidFill>
                  <a:srgbClr val="FFFFFF"/>
                </a:solidFill>
              </a:rPr>
            </a:br>
            <a:br>
              <a:rPr lang="en-US" sz="3600" cap="none" dirty="0">
                <a:solidFill>
                  <a:srgbClr val="FFFFFF"/>
                </a:solidFill>
              </a:rPr>
            </a:br>
            <a:r>
              <a:rPr lang="en-US" sz="3600" cap="none" dirty="0">
                <a:solidFill>
                  <a:srgbClr val="FFFFFF"/>
                </a:solidFill>
              </a:rPr>
              <a:t>What constitutes “fair use”?</a:t>
            </a:r>
          </a:p>
        </p:txBody>
      </p:sp>
      <p:sp>
        <p:nvSpPr>
          <p:cNvPr id="5" name="Rectangle 4">
            <a:extLst>
              <a:ext uri="{FF2B5EF4-FFF2-40B4-BE49-F238E27FC236}">
                <a16:creationId xmlns:a16="http://schemas.microsoft.com/office/drawing/2014/main" id="{1CFB6B4E-C06D-4094-AAB4-7A191B50572F}"/>
              </a:ext>
            </a:extLst>
          </p:cNvPr>
          <p:cNvSpPr/>
          <p:nvPr/>
        </p:nvSpPr>
        <p:spPr>
          <a:xfrm>
            <a:off x="1499615" y="6077634"/>
            <a:ext cx="6096000" cy="646331"/>
          </a:xfrm>
          <a:prstGeom prst="rect">
            <a:avLst/>
          </a:prstGeom>
        </p:spPr>
        <p:txBody>
          <a:bodyPr>
            <a:spAutoFit/>
          </a:bodyPr>
          <a:lstStyle/>
          <a:p>
            <a:r>
              <a:rPr lang="en-CA" dirty="0">
                <a:hlinkClick r:id="rId4"/>
              </a:rPr>
              <a:t>http://www.cipo.ic.gc.ca/eic/site/cipointernet-internetopic.nsf/eng/h_wr00003.html?OpenDocument</a:t>
            </a:r>
            <a:r>
              <a:rPr lang="en-CA" dirty="0"/>
              <a:t> </a:t>
            </a:r>
          </a:p>
        </p:txBody>
      </p:sp>
    </p:spTree>
    <p:extLst>
      <p:ext uri="{BB962C8B-B14F-4D97-AF65-F5344CB8AC3E}">
        <p14:creationId xmlns:p14="http://schemas.microsoft.com/office/powerpoint/2010/main" val="30953317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8">
            <a:extLst>
              <a:ext uri="{FF2B5EF4-FFF2-40B4-BE49-F238E27FC236}">
                <a16:creationId xmlns:a16="http://schemas.microsoft.com/office/drawing/2014/main" id="{0E830057-F4EE-412A-8526-36BE1CE18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0">
            <a:extLst>
              <a:ext uri="{FF2B5EF4-FFF2-40B4-BE49-F238E27FC236}">
                <a16:creationId xmlns:a16="http://schemas.microsoft.com/office/drawing/2014/main" id="{BAAEBA82-E2D4-4653-AEE3-E95B330D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2">
            <a:extLst>
              <a:ext uri="{FF2B5EF4-FFF2-40B4-BE49-F238E27FC236}">
                <a16:creationId xmlns:a16="http://schemas.microsoft.com/office/drawing/2014/main" id="{2386509E-DAF8-4DA0-B09B-FA3FB341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4">
            <a:extLst>
              <a:ext uri="{FF2B5EF4-FFF2-40B4-BE49-F238E27FC236}">
                <a16:creationId xmlns:a16="http://schemas.microsoft.com/office/drawing/2014/main" id="{44E11946-6976-4B44-971A-07BFBE954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1" name="Rectangle 16">
            <a:extLst>
              <a:ext uri="{FF2B5EF4-FFF2-40B4-BE49-F238E27FC236}">
                <a16:creationId xmlns:a16="http://schemas.microsoft.com/office/drawing/2014/main" id="{85DD9E25-AB50-4F01-9CA6-96497CDE7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8">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3">
            <a:hlinkClick r:id="rId3"/>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31166" y="1579683"/>
            <a:ext cx="6518800" cy="3992765"/>
          </a:xfrm>
          <a:prstGeom prst="rect">
            <a:avLst/>
          </a:prstGeom>
        </p:spPr>
      </p:pic>
      <p:sp>
        <p:nvSpPr>
          <p:cNvPr id="2" name="TextBox 1"/>
          <p:cNvSpPr txBox="1"/>
          <p:nvPr/>
        </p:nvSpPr>
        <p:spPr>
          <a:xfrm>
            <a:off x="8296275" y="1419225"/>
            <a:ext cx="3081576" cy="4153223"/>
          </a:xfrm>
          <a:prstGeom prst="rect">
            <a:avLst/>
          </a:prstGeom>
        </p:spPr>
        <p:txBody>
          <a:bodyPr vert="horz" lIns="91440" tIns="45720" rIns="91440" bIns="45720" rtlCol="0" anchor="b">
            <a:noAutofit/>
          </a:bodyPr>
          <a:lstStyle/>
          <a:p>
            <a:pPr defTabSz="457200">
              <a:lnSpc>
                <a:spcPct val="90000"/>
              </a:lnSpc>
              <a:spcBef>
                <a:spcPct val="0"/>
              </a:spcBef>
              <a:spcAft>
                <a:spcPts val="600"/>
              </a:spcAft>
            </a:pPr>
            <a:r>
              <a:rPr lang="en-US" sz="3600" dirty="0">
                <a:solidFill>
                  <a:srgbClr val="FFFFFF"/>
                </a:solidFill>
                <a:latin typeface="+mj-lt"/>
                <a:ea typeface="+mj-ea"/>
                <a:cs typeface="+mj-cs"/>
              </a:rPr>
              <a:t>“The common good is a meme that was overwhelmed by intellectual property. It needs to spread again.”</a:t>
            </a:r>
          </a:p>
        </p:txBody>
      </p:sp>
    </p:spTree>
    <p:extLst>
      <p:ext uri="{BB962C8B-B14F-4D97-AF65-F5344CB8AC3E}">
        <p14:creationId xmlns:p14="http://schemas.microsoft.com/office/powerpoint/2010/main" val="380341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05226" y="5351493"/>
            <a:ext cx="4235823" cy="923330"/>
          </a:xfrm>
          <a:prstGeom prst="rect">
            <a:avLst/>
          </a:prstGeom>
        </p:spPr>
        <p:txBody>
          <a:bodyPr wrap="square">
            <a:spAutoFit/>
          </a:bodyPr>
          <a:lstStyle/>
          <a:p>
            <a:r>
              <a:rPr lang="en-CA" dirty="0">
                <a:hlinkClick r:id="rId3"/>
              </a:rPr>
              <a:t>http://www.billboard.com/articles/news/6706919/happy-birthday-song-public-domain-warner-chappel</a:t>
            </a:r>
            <a:r>
              <a:rPr lang="en-CA" dirty="0"/>
              <a:t> </a:t>
            </a:r>
          </a:p>
        </p:txBody>
      </p:sp>
      <p:pic>
        <p:nvPicPr>
          <p:cNvPr id="5" name="Picture 4">
            <a:extLst>
              <a:ext uri="{FF2B5EF4-FFF2-40B4-BE49-F238E27FC236}">
                <a16:creationId xmlns:a16="http://schemas.microsoft.com/office/drawing/2014/main" id="{9E8CC930-35A8-48E1-AF21-4E30582204BB}"/>
              </a:ext>
            </a:extLst>
          </p:cNvPr>
          <p:cNvPicPr>
            <a:picLocks noChangeAspect="1"/>
          </p:cNvPicPr>
          <p:nvPr/>
        </p:nvPicPr>
        <p:blipFill rotWithShape="1">
          <a:blip r:embed="rId4"/>
          <a:srcRect l="11725" t="10845" r="11898" b="5331"/>
          <a:stretch/>
        </p:blipFill>
        <p:spPr>
          <a:xfrm>
            <a:off x="1280418" y="625521"/>
            <a:ext cx="7147938" cy="4410636"/>
          </a:xfrm>
          <a:prstGeom prst="rect">
            <a:avLst/>
          </a:prstGeom>
        </p:spPr>
      </p:pic>
      <p:pic>
        <p:nvPicPr>
          <p:cNvPr id="7" name="Picture 6">
            <a:extLst>
              <a:ext uri="{FF2B5EF4-FFF2-40B4-BE49-F238E27FC236}">
                <a16:creationId xmlns:a16="http://schemas.microsoft.com/office/drawing/2014/main" id="{9093ACFE-E050-47C0-9824-D29F42C0E6A0}"/>
              </a:ext>
            </a:extLst>
          </p:cNvPr>
          <p:cNvPicPr>
            <a:picLocks noChangeAspect="1"/>
          </p:cNvPicPr>
          <p:nvPr/>
        </p:nvPicPr>
        <p:blipFill rotWithShape="1">
          <a:blip r:embed="rId5"/>
          <a:srcRect l="17719" t="15073" r="41044" b="20221"/>
          <a:stretch/>
        </p:blipFill>
        <p:spPr>
          <a:xfrm>
            <a:off x="5965857" y="2299447"/>
            <a:ext cx="5365377" cy="4733365"/>
          </a:xfrm>
          <a:prstGeom prst="rect">
            <a:avLst/>
          </a:prstGeom>
        </p:spPr>
      </p:pic>
    </p:spTree>
    <p:extLst>
      <p:ext uri="{BB962C8B-B14F-4D97-AF65-F5344CB8AC3E}">
        <p14:creationId xmlns:p14="http://schemas.microsoft.com/office/powerpoint/2010/main" val="2531772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FF1E8A-3E3F-4A67-97F8-32C8D4123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0BBA9C7-5B8B-474E-9392-E742C78ED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D52F3B2-AFE1-41E8-9E34-D2B02A65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A8E2F28-54A2-432C-AAF7-7154C3D57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 name="Content Placeholder 3">
            <a:extLst>
              <a:ext uri="{FF2B5EF4-FFF2-40B4-BE49-F238E27FC236}">
                <a16:creationId xmlns:a16="http://schemas.microsoft.com/office/drawing/2014/main" id="{F4BB5A77-F22B-4821-99DA-87F12364FF40}"/>
              </a:ext>
            </a:extLst>
          </p:cNvPr>
          <p:cNvPicPr>
            <a:picLocks noGrp="1" noChangeAspect="1"/>
          </p:cNvPicPr>
          <p:nvPr>
            <p:ph idx="1"/>
          </p:nvPr>
        </p:nvPicPr>
        <p:blipFill rotWithShape="1">
          <a:blip r:embed="rId3"/>
          <a:srcRect t="1" r="47982" b="19744"/>
          <a:stretch/>
        </p:blipFill>
        <p:spPr>
          <a:xfrm>
            <a:off x="1323100" y="326206"/>
            <a:ext cx="5740463" cy="6531794"/>
          </a:xfrm>
          <a:prstGeom prst="rect">
            <a:avLst/>
          </a:prstGeom>
        </p:spPr>
      </p:pic>
      <p:sp>
        <p:nvSpPr>
          <p:cNvPr id="22" name="Rectangle 21">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3191FF"/>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630FC53-0EEA-495B-92A4-8E5E30936693}"/>
              </a:ext>
            </a:extLst>
          </p:cNvPr>
          <p:cNvSpPr>
            <a:spLocks noGrp="1"/>
          </p:cNvSpPr>
          <p:nvPr>
            <p:ph type="title"/>
          </p:nvPr>
        </p:nvSpPr>
        <p:spPr>
          <a:xfrm>
            <a:off x="8353019" y="3967277"/>
            <a:ext cx="3081576" cy="2085869"/>
          </a:xfrm>
        </p:spPr>
        <p:txBody>
          <a:bodyPr vert="horz" lIns="91440" tIns="45720" rIns="91440" bIns="45720" rtlCol="0" anchor="b">
            <a:normAutofit fontScale="90000"/>
          </a:bodyPr>
          <a:lstStyle/>
          <a:p>
            <a:r>
              <a:rPr lang="en-US" sz="3600" cap="none" dirty="0">
                <a:solidFill>
                  <a:srgbClr val="FFFFFF"/>
                </a:solidFill>
              </a:rPr>
              <a:t>There Is No Such Newspaper As The “Denver Guardian”</a:t>
            </a:r>
            <a:br>
              <a:rPr lang="en-US" sz="3600" cap="none" dirty="0">
                <a:solidFill>
                  <a:srgbClr val="FFFFFF"/>
                </a:solidFill>
              </a:rPr>
            </a:br>
            <a:br>
              <a:rPr lang="en-US" sz="3600" cap="none" dirty="0">
                <a:solidFill>
                  <a:srgbClr val="FFFFFF"/>
                </a:solidFill>
              </a:rPr>
            </a:br>
            <a:br>
              <a:rPr lang="en-US" sz="3600" cap="none" dirty="0">
                <a:solidFill>
                  <a:srgbClr val="FFFFFF"/>
                </a:solidFill>
              </a:rPr>
            </a:br>
            <a:r>
              <a:rPr lang="en-US" sz="3600" cap="none" dirty="0">
                <a:solidFill>
                  <a:srgbClr val="FFFFFF"/>
                </a:solidFill>
              </a:rPr>
              <a:t>“Story” ran 3 days before the U.S. presidential election</a:t>
            </a:r>
          </a:p>
        </p:txBody>
      </p:sp>
    </p:spTree>
    <p:extLst>
      <p:ext uri="{BB962C8B-B14F-4D97-AF65-F5344CB8AC3E}">
        <p14:creationId xmlns:p14="http://schemas.microsoft.com/office/powerpoint/2010/main" val="293466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16298" y="3624547"/>
            <a:ext cx="8123333" cy="2057400"/>
          </a:xfrm>
        </p:spPr>
        <p:txBody>
          <a:bodyPr>
            <a:normAutofit/>
          </a:bodyPr>
          <a:lstStyle/>
          <a:p>
            <a:pPr>
              <a:spcAft>
                <a:spcPts val="0"/>
              </a:spcAft>
              <a:defRPr/>
            </a:pPr>
            <a:endParaRPr lang="en-US" sz="2000" dirty="0"/>
          </a:p>
          <a:p>
            <a:pPr algn="ctr">
              <a:spcAft>
                <a:spcPts val="0"/>
              </a:spcAft>
              <a:defRPr/>
            </a:pPr>
            <a:r>
              <a:rPr lang="en-US" sz="3600" dirty="0"/>
              <a:t>Diversity, morality, accuracy</a:t>
            </a:r>
            <a:endParaRPr lang="en-US" sz="2400" dirty="0"/>
          </a:p>
        </p:txBody>
      </p:sp>
      <p:sp>
        <p:nvSpPr>
          <p:cNvPr id="21507" name="Title 1"/>
          <p:cNvSpPr>
            <a:spLocks noGrp="1"/>
          </p:cNvSpPr>
          <p:nvPr>
            <p:ph type="ctrTitle"/>
          </p:nvPr>
        </p:nvSpPr>
        <p:spPr/>
        <p:txBody>
          <a:bodyPr/>
          <a:lstStyle/>
          <a:p>
            <a:pPr algn="ctr"/>
            <a:r>
              <a:rPr lang="en-US" altLang="en-US" dirty="0"/>
              <a:t>Regulating media content</a:t>
            </a:r>
          </a:p>
        </p:txBody>
      </p:sp>
    </p:spTree>
    <p:extLst>
      <p:ext uri="{BB962C8B-B14F-4D97-AF65-F5344CB8AC3E}">
        <p14:creationId xmlns:p14="http://schemas.microsoft.com/office/powerpoint/2010/main" val="11575613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Regulating media </a:t>
            </a:r>
            <a:r>
              <a:rPr lang="en-CA" i="1" dirty="0"/>
              <a:t>content</a:t>
            </a:r>
            <a:endParaRPr lang="en-CA" dirty="0"/>
          </a:p>
        </p:txBody>
      </p:sp>
      <p:sp>
        <p:nvSpPr>
          <p:cNvPr id="3" name="Content Placeholder 2"/>
          <p:cNvSpPr>
            <a:spLocks noGrp="1"/>
          </p:cNvSpPr>
          <p:nvPr>
            <p:ph idx="1"/>
          </p:nvPr>
        </p:nvSpPr>
        <p:spPr>
          <a:xfrm>
            <a:off x="415159" y="1970691"/>
            <a:ext cx="11195649" cy="4887310"/>
          </a:xfrm>
        </p:spPr>
        <p:txBody>
          <a:bodyPr>
            <a:normAutofit fontScale="92500" lnSpcReduction="20000"/>
          </a:bodyPr>
          <a:lstStyle/>
          <a:p>
            <a:r>
              <a:rPr lang="en-CA" sz="2400" dirty="0"/>
              <a:t>Promoting Diversity</a:t>
            </a:r>
          </a:p>
          <a:p>
            <a:pPr lvl="1"/>
            <a:r>
              <a:rPr lang="en-CA" sz="2200" dirty="0"/>
              <a:t>Fairness Doctrine</a:t>
            </a:r>
          </a:p>
          <a:p>
            <a:pPr lvl="1"/>
            <a:r>
              <a:rPr lang="en-CA" sz="2200" dirty="0"/>
              <a:t>Equal Time Act</a:t>
            </a:r>
          </a:p>
          <a:p>
            <a:endParaRPr lang="en-CA" sz="2400" dirty="0"/>
          </a:p>
          <a:p>
            <a:r>
              <a:rPr lang="en-CA" sz="2400" dirty="0"/>
              <a:t>Managing Morality</a:t>
            </a:r>
          </a:p>
          <a:p>
            <a:pPr lvl="1"/>
            <a:r>
              <a:rPr lang="en-CA" sz="2000" dirty="0"/>
              <a:t>Obscenity – sexually-explicit material</a:t>
            </a:r>
          </a:p>
          <a:p>
            <a:pPr lvl="1"/>
            <a:r>
              <a:rPr lang="en-CA" sz="2000" dirty="0"/>
              <a:t>Indecency – material unfit for general broadcast</a:t>
            </a:r>
          </a:p>
          <a:p>
            <a:pPr lvl="1"/>
            <a:r>
              <a:rPr lang="en-CA" sz="2000" dirty="0"/>
              <a:t>Profanity – “foul” language</a:t>
            </a:r>
          </a:p>
          <a:p>
            <a:endParaRPr lang="en-CA" sz="2400" dirty="0"/>
          </a:p>
          <a:p>
            <a:r>
              <a:rPr lang="en-CA" sz="2400" dirty="0"/>
              <a:t>Ensuring Accuracy</a:t>
            </a:r>
          </a:p>
          <a:p>
            <a:pPr lvl="1"/>
            <a:r>
              <a:rPr lang="en-CA" sz="2000" dirty="0"/>
              <a:t>Fraudulent Claims</a:t>
            </a:r>
          </a:p>
          <a:p>
            <a:pPr lvl="1"/>
            <a:r>
              <a:rPr lang="en-CA" sz="2000" dirty="0"/>
              <a:t>Defamation – libel (print) &amp; slander (spoken)</a:t>
            </a:r>
          </a:p>
          <a:p>
            <a:pPr lvl="1"/>
            <a:endParaRPr lang="en-CA" dirty="0"/>
          </a:p>
        </p:txBody>
      </p:sp>
      <p:sp>
        <p:nvSpPr>
          <p:cNvPr id="4" name="Rectangle 3"/>
          <p:cNvSpPr/>
          <p:nvPr/>
        </p:nvSpPr>
        <p:spPr>
          <a:xfrm>
            <a:off x="6583241" y="4212499"/>
            <a:ext cx="5111977" cy="369332"/>
          </a:xfrm>
          <a:prstGeom prst="rect">
            <a:avLst/>
          </a:prstGeom>
        </p:spPr>
        <p:txBody>
          <a:bodyPr wrap="none">
            <a:spAutoFit/>
          </a:bodyPr>
          <a:lstStyle/>
          <a:p>
            <a:pPr lvl="1"/>
            <a:r>
              <a:rPr lang="en-CA" dirty="0">
                <a:hlinkClick r:id="rId3"/>
              </a:rPr>
              <a:t>http://en.wikipedia.org/wiki/Seven_dirty_words</a:t>
            </a:r>
            <a:r>
              <a:rPr lang="en-CA" dirty="0"/>
              <a:t> </a:t>
            </a:r>
          </a:p>
        </p:txBody>
      </p:sp>
      <p:sp>
        <p:nvSpPr>
          <p:cNvPr id="5" name="TextBox 1"/>
          <p:cNvSpPr txBox="1">
            <a:spLocks noChangeArrowheads="1"/>
          </p:cNvSpPr>
          <p:nvPr/>
        </p:nvSpPr>
        <p:spPr bwMode="auto">
          <a:xfrm>
            <a:off x="6734245" y="4650312"/>
            <a:ext cx="54864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CA" altLang="en-US" sz="1600" dirty="0">
                <a:hlinkClick r:id="rId4"/>
              </a:rPr>
              <a:t>http://www.youtube.com/watch?v=dxR4RpPL1rc</a:t>
            </a:r>
            <a:endParaRPr lang="en-CA" altLang="en-US" sz="1600" dirty="0"/>
          </a:p>
        </p:txBody>
      </p:sp>
      <p:sp>
        <p:nvSpPr>
          <p:cNvPr id="6" name="TextBox 5"/>
          <p:cNvSpPr txBox="1"/>
          <p:nvPr/>
        </p:nvSpPr>
        <p:spPr>
          <a:xfrm>
            <a:off x="7276058" y="3774686"/>
            <a:ext cx="3726341" cy="369332"/>
          </a:xfrm>
          <a:prstGeom prst="rect">
            <a:avLst/>
          </a:prstGeom>
          <a:noFill/>
        </p:spPr>
        <p:txBody>
          <a:bodyPr wrap="none" rtlCol="0">
            <a:spAutoFit/>
          </a:bodyPr>
          <a:lstStyle/>
          <a:p>
            <a:r>
              <a:rPr lang="en-CA" dirty="0"/>
              <a:t>The “7 Dirty Words” – George Carlin</a:t>
            </a:r>
          </a:p>
        </p:txBody>
      </p:sp>
      <p:sp>
        <p:nvSpPr>
          <p:cNvPr id="7" name="Rectangle 6"/>
          <p:cNvSpPr/>
          <p:nvPr/>
        </p:nvSpPr>
        <p:spPr>
          <a:xfrm>
            <a:off x="6528640" y="3649718"/>
            <a:ext cx="5523186" cy="152925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3003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Managing morality: Media self-regulation</a:t>
            </a:r>
          </a:p>
        </p:txBody>
      </p:sp>
      <p:sp>
        <p:nvSpPr>
          <p:cNvPr id="10243" name="Rectangle 3"/>
          <p:cNvSpPr>
            <a:spLocks noGrp="1" noChangeArrowheads="1"/>
          </p:cNvSpPr>
          <p:nvPr>
            <p:ph idx="1"/>
          </p:nvPr>
        </p:nvSpPr>
        <p:spPr>
          <a:xfrm>
            <a:off x="581192" y="1922380"/>
            <a:ext cx="11029616" cy="4825261"/>
          </a:xfrm>
        </p:spPr>
        <p:txBody>
          <a:bodyPr rtlCol="0">
            <a:normAutofit/>
          </a:bodyPr>
          <a:lstStyle/>
          <a:p>
            <a:pPr>
              <a:spcAft>
                <a:spcPts val="0"/>
              </a:spcAft>
              <a:defRPr/>
            </a:pPr>
            <a:r>
              <a:rPr lang="en-US" sz="2400" dirty="0"/>
              <a:t>Music – </a:t>
            </a:r>
            <a:r>
              <a:rPr lang="en-CA" sz="2400" dirty="0"/>
              <a:t>Music Canada (formerly CRIA)</a:t>
            </a:r>
          </a:p>
          <a:p>
            <a:pPr lvl="1">
              <a:spcAft>
                <a:spcPts val="0"/>
              </a:spcAft>
              <a:defRPr/>
            </a:pPr>
            <a:r>
              <a:rPr lang="en-US" sz="2200" dirty="0">
                <a:hlinkClick r:id="rId3"/>
              </a:rPr>
              <a:t>https://en.wikipedia.org/wiki/Music_Canada</a:t>
            </a:r>
            <a:r>
              <a:rPr lang="en-US" sz="2200" dirty="0"/>
              <a:t> </a:t>
            </a:r>
          </a:p>
          <a:p>
            <a:pPr>
              <a:spcAft>
                <a:spcPts val="0"/>
              </a:spcAft>
              <a:buNone/>
              <a:defRPr/>
            </a:pPr>
            <a:endParaRPr lang="en-US" sz="2400" dirty="0"/>
          </a:p>
        </p:txBody>
      </p:sp>
      <p:pic>
        <p:nvPicPr>
          <p:cNvPr id="5" name="Picture 6" descr="http://t2.gstatic.com/images?q=tbn:ANd9GcQwyKU2h4nDvw9lyGxEwcyv5xXbHkmnOAnDK0WhVCUyxd8WbMeJ">
            <a:extLst>
              <a:ext uri="{FF2B5EF4-FFF2-40B4-BE49-F238E27FC236}">
                <a16:creationId xmlns:a16="http://schemas.microsoft.com/office/drawing/2014/main" id="{F4407D75-6E3C-4B90-A6C9-F757D25FDB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1852" y="2452915"/>
            <a:ext cx="4808955" cy="360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005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10243">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Media self-regulation</a:t>
            </a:r>
          </a:p>
        </p:txBody>
      </p:sp>
      <p:sp>
        <p:nvSpPr>
          <p:cNvPr id="10243" name="Rectangle 3"/>
          <p:cNvSpPr>
            <a:spLocks noGrp="1" noChangeArrowheads="1"/>
          </p:cNvSpPr>
          <p:nvPr>
            <p:ph idx="1"/>
          </p:nvPr>
        </p:nvSpPr>
        <p:spPr>
          <a:xfrm>
            <a:off x="581192" y="1922380"/>
            <a:ext cx="11029616" cy="4825261"/>
          </a:xfrm>
        </p:spPr>
        <p:txBody>
          <a:bodyPr rtlCol="0">
            <a:normAutofit/>
          </a:bodyPr>
          <a:lstStyle/>
          <a:p>
            <a:pPr>
              <a:spcAft>
                <a:spcPts val="0"/>
              </a:spcAft>
              <a:defRPr/>
            </a:pPr>
            <a:r>
              <a:rPr lang="en-US" sz="2400" dirty="0"/>
              <a:t>Music – </a:t>
            </a:r>
            <a:r>
              <a:rPr lang="en-CA" sz="2400" dirty="0"/>
              <a:t>Music Canada (formerly CRIA)</a:t>
            </a:r>
          </a:p>
          <a:p>
            <a:pPr lvl="1">
              <a:spcAft>
                <a:spcPts val="0"/>
              </a:spcAft>
              <a:buClr>
                <a:srgbClr val="ED8428"/>
              </a:buClr>
              <a:defRPr/>
            </a:pPr>
            <a:r>
              <a:rPr lang="en-US" sz="2200" dirty="0">
                <a:solidFill>
                  <a:srgbClr val="3D3D3D"/>
                </a:solidFill>
                <a:hlinkClick r:id="rId3"/>
              </a:rPr>
              <a:t>https://en.wikipedia.org/wiki/Music_Canada</a:t>
            </a:r>
            <a:r>
              <a:rPr lang="en-US" sz="2200" dirty="0">
                <a:solidFill>
                  <a:srgbClr val="3D3D3D"/>
                </a:solidFill>
              </a:rPr>
              <a:t> </a:t>
            </a:r>
          </a:p>
          <a:p>
            <a:pPr lvl="1">
              <a:spcAft>
                <a:spcPts val="0"/>
              </a:spcAft>
              <a:defRPr/>
            </a:pPr>
            <a:endParaRPr lang="en-US" sz="1500" dirty="0"/>
          </a:p>
          <a:p>
            <a:pPr>
              <a:spcAft>
                <a:spcPts val="0"/>
              </a:spcAft>
              <a:buNone/>
              <a:defRPr/>
            </a:pPr>
            <a:endParaRPr lang="en-US" sz="2400" dirty="0"/>
          </a:p>
          <a:p>
            <a:pPr>
              <a:spcAft>
                <a:spcPts val="0"/>
              </a:spcAft>
              <a:defRPr/>
            </a:pPr>
            <a:r>
              <a:rPr lang="en-US" sz="2400" dirty="0"/>
              <a:t>Film – MPAA (Motion Picture Association of America)</a:t>
            </a:r>
          </a:p>
          <a:p>
            <a:pPr lvl="1">
              <a:spcAft>
                <a:spcPts val="0"/>
              </a:spcAft>
              <a:defRPr/>
            </a:pPr>
            <a:r>
              <a:rPr lang="en-US" sz="2200" dirty="0">
                <a:hlinkClick r:id="rId4"/>
              </a:rPr>
              <a:t>http://www.mpaa.org/film-ratings/</a:t>
            </a:r>
            <a:r>
              <a:rPr lang="en-US" sz="2200" dirty="0"/>
              <a:t>  </a:t>
            </a:r>
          </a:p>
          <a:p>
            <a:pPr lvl="1">
              <a:spcAft>
                <a:spcPts val="0"/>
              </a:spcAft>
              <a:defRPr/>
            </a:pPr>
            <a:r>
              <a:rPr lang="en-CA" sz="2200" dirty="0">
                <a:hlinkClick r:id="rId5"/>
              </a:rPr>
              <a:t>http://en.wikipedia.org/wiki/Canadian_motion_picture_rating_system</a:t>
            </a:r>
            <a:endParaRPr lang="en-US" sz="2200" dirty="0"/>
          </a:p>
        </p:txBody>
      </p:sp>
    </p:spTree>
    <p:extLst>
      <p:ext uri="{BB962C8B-B14F-4D97-AF65-F5344CB8AC3E}">
        <p14:creationId xmlns:p14="http://schemas.microsoft.com/office/powerpoint/2010/main" val="291718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1024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1FA181AD-765A-43F0-9DBA-84F343818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1916EC6B-AF43-449D-9F6A-153BF8C80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55" descr="File:Canadianratings.png">
            <a:extLst>
              <a:ext uri="{FF2B5EF4-FFF2-40B4-BE49-F238E27FC236}">
                <a16:creationId xmlns:a16="http://schemas.microsoft.com/office/drawing/2014/main" id="{59C89268-2A2B-4ABB-9C20-20DF2A2920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547" y="1645631"/>
            <a:ext cx="2845090" cy="36285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 name="Rectangle 2"/>
          <p:cNvSpPr>
            <a:spLocks noGrp="1" noChangeArrowheads="1"/>
          </p:cNvSpPr>
          <p:nvPr>
            <p:ph type="title"/>
          </p:nvPr>
        </p:nvSpPr>
        <p:spPr>
          <a:xfrm>
            <a:off x="4401850" y="702156"/>
            <a:ext cx="7208958" cy="1013800"/>
          </a:xfrm>
        </p:spPr>
        <p:txBody>
          <a:bodyPr vert="horz" lIns="91440" tIns="45720" rIns="91440" bIns="45720" rtlCol="0" anchor="b">
            <a:normAutofit/>
          </a:bodyPr>
          <a:lstStyle/>
          <a:p>
            <a:pPr>
              <a:defRPr/>
            </a:pPr>
            <a:r>
              <a:rPr lang="en-US" dirty="0"/>
              <a:t>Canadian Movie Rating System</a:t>
            </a:r>
          </a:p>
        </p:txBody>
      </p:sp>
      <p:sp>
        <p:nvSpPr>
          <p:cNvPr id="52228" name="TextBox 5"/>
          <p:cNvSpPr txBox="1">
            <a:spLocks noChangeArrowheads="1"/>
          </p:cNvSpPr>
          <p:nvPr/>
        </p:nvSpPr>
        <p:spPr bwMode="auto">
          <a:xfrm>
            <a:off x="4401849" y="2180496"/>
            <a:ext cx="7208957" cy="404568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defTabSz="457200" eaLnBrk="1" hangingPunct="1">
              <a:lnSpc>
                <a:spcPct val="90000"/>
              </a:lnSpc>
              <a:spcBef>
                <a:spcPct val="20000"/>
              </a:spcBef>
              <a:spcAft>
                <a:spcPts val="600"/>
              </a:spcAft>
              <a:buClr>
                <a:schemeClr val="accent2"/>
              </a:buClr>
              <a:buSzPct val="92000"/>
              <a:buFont typeface="Wingdings 2" panose="05020102010507070707" pitchFamily="18" charset="2"/>
              <a:buChar char=""/>
            </a:pPr>
            <a:r>
              <a:rPr lang="en-US" altLang="en-US" b="1">
                <a:solidFill>
                  <a:schemeClr val="tx2"/>
                </a:solidFill>
                <a:latin typeface="+mn-lt"/>
                <a:cs typeface="+mn-cs"/>
              </a:rPr>
              <a:t>G</a:t>
            </a:r>
            <a:r>
              <a:rPr lang="en-US" altLang="en-US">
                <a:solidFill>
                  <a:schemeClr val="tx2"/>
                </a:solidFill>
                <a:latin typeface="+mn-lt"/>
                <a:cs typeface="+mn-cs"/>
              </a:rPr>
              <a:t> - </a:t>
            </a:r>
            <a:r>
              <a:rPr lang="en-US" altLang="en-US" b="1">
                <a:solidFill>
                  <a:schemeClr val="tx2"/>
                </a:solidFill>
                <a:latin typeface="+mn-lt"/>
                <a:cs typeface="+mn-cs"/>
              </a:rPr>
              <a:t>General Audience</a:t>
            </a:r>
            <a:r>
              <a:rPr lang="en-US" altLang="en-US">
                <a:solidFill>
                  <a:schemeClr val="tx2"/>
                </a:solidFill>
                <a:latin typeface="+mn-lt"/>
                <a:cs typeface="+mn-cs"/>
              </a:rPr>
              <a:t> - Suitable for all ages.</a:t>
            </a:r>
          </a:p>
          <a:p>
            <a:pPr defTabSz="457200" eaLnBrk="1" hangingPunct="1">
              <a:lnSpc>
                <a:spcPct val="90000"/>
              </a:lnSpc>
              <a:spcBef>
                <a:spcPct val="20000"/>
              </a:spcBef>
              <a:spcAft>
                <a:spcPts val="600"/>
              </a:spcAft>
              <a:buClr>
                <a:schemeClr val="accent2"/>
              </a:buClr>
              <a:buSzPct val="92000"/>
              <a:buFont typeface="Wingdings 2" panose="05020102010507070707" pitchFamily="18" charset="2"/>
              <a:buChar char=""/>
            </a:pPr>
            <a:r>
              <a:rPr lang="en-US" altLang="en-US" b="1">
                <a:solidFill>
                  <a:schemeClr val="tx2"/>
                </a:solidFill>
                <a:latin typeface="+mn-lt"/>
                <a:cs typeface="+mn-cs"/>
              </a:rPr>
              <a:t>PG</a:t>
            </a:r>
            <a:r>
              <a:rPr lang="en-US" altLang="en-US">
                <a:solidFill>
                  <a:schemeClr val="tx2"/>
                </a:solidFill>
                <a:latin typeface="+mn-lt"/>
                <a:cs typeface="+mn-cs"/>
              </a:rPr>
              <a:t> - </a:t>
            </a:r>
            <a:r>
              <a:rPr lang="en-US" altLang="en-US" b="1">
                <a:solidFill>
                  <a:schemeClr val="tx2"/>
                </a:solidFill>
                <a:latin typeface="+mn-lt"/>
                <a:cs typeface="+mn-cs"/>
              </a:rPr>
              <a:t>Parental Guidance</a:t>
            </a:r>
            <a:r>
              <a:rPr lang="en-US" altLang="en-US">
                <a:solidFill>
                  <a:schemeClr val="tx2"/>
                </a:solidFill>
                <a:latin typeface="+mn-lt"/>
                <a:cs typeface="+mn-cs"/>
              </a:rPr>
              <a:t> - Parental guidance advised. There is no age restriction but some material may not be suitable for all children.</a:t>
            </a:r>
          </a:p>
          <a:p>
            <a:pPr defTabSz="457200" eaLnBrk="1" hangingPunct="1">
              <a:lnSpc>
                <a:spcPct val="90000"/>
              </a:lnSpc>
              <a:spcBef>
                <a:spcPct val="20000"/>
              </a:spcBef>
              <a:spcAft>
                <a:spcPts val="600"/>
              </a:spcAft>
              <a:buClr>
                <a:schemeClr val="accent2"/>
              </a:buClr>
              <a:buSzPct val="92000"/>
              <a:buFont typeface="Wingdings 2" panose="05020102010507070707" pitchFamily="18" charset="2"/>
              <a:buChar char=""/>
            </a:pPr>
            <a:r>
              <a:rPr lang="en-US" altLang="en-US" b="1">
                <a:solidFill>
                  <a:schemeClr val="tx2"/>
                </a:solidFill>
                <a:latin typeface="+mn-lt"/>
                <a:cs typeface="+mn-cs"/>
              </a:rPr>
              <a:t>14A</a:t>
            </a:r>
            <a:r>
              <a:rPr lang="en-US" altLang="en-US">
                <a:solidFill>
                  <a:schemeClr val="tx2"/>
                </a:solidFill>
                <a:latin typeface="+mn-lt"/>
                <a:cs typeface="+mn-cs"/>
              </a:rPr>
              <a:t> - </a:t>
            </a:r>
            <a:r>
              <a:rPr lang="en-US" altLang="en-US" b="1">
                <a:solidFill>
                  <a:schemeClr val="tx2"/>
                </a:solidFill>
                <a:latin typeface="+mn-lt"/>
                <a:cs typeface="+mn-cs"/>
              </a:rPr>
              <a:t>14 Accompaniment</a:t>
            </a:r>
            <a:r>
              <a:rPr lang="en-US" altLang="en-US">
                <a:solidFill>
                  <a:schemeClr val="tx2"/>
                </a:solidFill>
                <a:latin typeface="+mn-lt"/>
                <a:cs typeface="+mn-cs"/>
              </a:rPr>
              <a:t> - Persons under 14 years of age must be accompanied by an adult.</a:t>
            </a:r>
          </a:p>
          <a:p>
            <a:pPr defTabSz="457200" eaLnBrk="1" hangingPunct="1">
              <a:lnSpc>
                <a:spcPct val="90000"/>
              </a:lnSpc>
              <a:spcBef>
                <a:spcPct val="20000"/>
              </a:spcBef>
              <a:spcAft>
                <a:spcPts val="600"/>
              </a:spcAft>
              <a:buClr>
                <a:schemeClr val="accent2"/>
              </a:buClr>
              <a:buSzPct val="92000"/>
              <a:buFont typeface="Wingdings 2" panose="05020102010507070707" pitchFamily="18" charset="2"/>
              <a:buChar char=""/>
            </a:pPr>
            <a:r>
              <a:rPr lang="en-US" altLang="en-US" b="1">
                <a:solidFill>
                  <a:schemeClr val="tx2"/>
                </a:solidFill>
                <a:latin typeface="+mn-lt"/>
                <a:cs typeface="+mn-cs"/>
              </a:rPr>
              <a:t>18A</a:t>
            </a:r>
            <a:r>
              <a:rPr lang="en-US" altLang="en-US">
                <a:solidFill>
                  <a:schemeClr val="tx2"/>
                </a:solidFill>
                <a:latin typeface="+mn-lt"/>
                <a:cs typeface="+mn-cs"/>
              </a:rPr>
              <a:t> - </a:t>
            </a:r>
            <a:r>
              <a:rPr lang="en-US" altLang="en-US" b="1">
                <a:solidFill>
                  <a:schemeClr val="tx2"/>
                </a:solidFill>
                <a:latin typeface="+mn-lt"/>
                <a:cs typeface="+mn-cs"/>
              </a:rPr>
              <a:t>18 Accompaniment</a:t>
            </a:r>
            <a:r>
              <a:rPr lang="en-US" altLang="en-US">
                <a:solidFill>
                  <a:schemeClr val="tx2"/>
                </a:solidFill>
                <a:latin typeface="+mn-lt"/>
                <a:cs typeface="+mn-cs"/>
              </a:rPr>
              <a:t> - Persons under 18 years of age must be accompanied by an adult. In the Maritimes and Manitoba, children under the age of 14 are prohibited from viewing the film.</a:t>
            </a:r>
          </a:p>
          <a:p>
            <a:pPr defTabSz="457200" eaLnBrk="1" hangingPunct="1">
              <a:lnSpc>
                <a:spcPct val="90000"/>
              </a:lnSpc>
              <a:spcBef>
                <a:spcPct val="20000"/>
              </a:spcBef>
              <a:spcAft>
                <a:spcPts val="600"/>
              </a:spcAft>
              <a:buClr>
                <a:schemeClr val="accent2"/>
              </a:buClr>
              <a:buSzPct val="92000"/>
              <a:buFont typeface="Wingdings 2" panose="05020102010507070707" pitchFamily="18" charset="2"/>
              <a:buChar char=""/>
            </a:pPr>
            <a:r>
              <a:rPr lang="en-US" altLang="en-US" b="1">
                <a:solidFill>
                  <a:schemeClr val="tx2"/>
                </a:solidFill>
                <a:latin typeface="+mn-lt"/>
                <a:cs typeface="+mn-cs"/>
              </a:rPr>
              <a:t>R</a:t>
            </a:r>
            <a:r>
              <a:rPr lang="en-US" altLang="en-US">
                <a:solidFill>
                  <a:schemeClr val="tx2"/>
                </a:solidFill>
                <a:latin typeface="+mn-lt"/>
                <a:cs typeface="+mn-cs"/>
              </a:rPr>
              <a:t> - </a:t>
            </a:r>
            <a:r>
              <a:rPr lang="en-US" altLang="en-US" b="1">
                <a:solidFill>
                  <a:schemeClr val="tx2"/>
                </a:solidFill>
                <a:latin typeface="+mn-lt"/>
                <a:cs typeface="+mn-cs"/>
              </a:rPr>
              <a:t>Restricted</a:t>
            </a:r>
            <a:r>
              <a:rPr lang="en-US" altLang="en-US">
                <a:solidFill>
                  <a:schemeClr val="tx2"/>
                </a:solidFill>
                <a:latin typeface="+mn-lt"/>
                <a:cs typeface="+mn-cs"/>
              </a:rPr>
              <a:t> - Admittance restricted to people 18 years of age or older.</a:t>
            </a:r>
          </a:p>
          <a:p>
            <a:pPr defTabSz="457200" eaLnBrk="1" hangingPunct="1">
              <a:lnSpc>
                <a:spcPct val="90000"/>
              </a:lnSpc>
              <a:spcBef>
                <a:spcPct val="20000"/>
              </a:spcBef>
              <a:spcAft>
                <a:spcPts val="600"/>
              </a:spcAft>
              <a:buClr>
                <a:schemeClr val="accent2"/>
              </a:buClr>
              <a:buSzPct val="92000"/>
              <a:buFont typeface="Wingdings 2" panose="05020102010507070707" pitchFamily="18" charset="2"/>
              <a:buChar char=""/>
            </a:pPr>
            <a:r>
              <a:rPr lang="en-US" altLang="en-US" b="1">
                <a:solidFill>
                  <a:schemeClr val="tx2"/>
                </a:solidFill>
                <a:latin typeface="+mn-lt"/>
                <a:cs typeface="+mn-cs"/>
              </a:rPr>
              <a:t>A - Adult - </a:t>
            </a:r>
            <a:r>
              <a:rPr lang="en-US" altLang="en-US">
                <a:solidFill>
                  <a:schemeClr val="tx2"/>
                </a:solidFill>
                <a:latin typeface="+mn-lt"/>
                <a:cs typeface="+mn-cs"/>
              </a:rPr>
              <a:t>Admittance restricted to people 18 years of age or older. Sole purpose of the film is the portrayal of sexually explicit activity and/or explicit violence.</a:t>
            </a:r>
          </a:p>
          <a:p>
            <a:pPr defTabSz="457200" eaLnBrk="1" hangingPunct="1">
              <a:lnSpc>
                <a:spcPct val="90000"/>
              </a:lnSpc>
              <a:spcBef>
                <a:spcPct val="20000"/>
              </a:spcBef>
              <a:spcAft>
                <a:spcPts val="600"/>
              </a:spcAft>
              <a:buClr>
                <a:schemeClr val="accent2"/>
              </a:buClr>
              <a:buSzPct val="92000"/>
              <a:buFont typeface="Wingdings 2" panose="05020102010507070707" pitchFamily="18" charset="2"/>
              <a:buChar char=""/>
            </a:pPr>
            <a:endParaRPr lang="en-US" altLang="en-US">
              <a:solidFill>
                <a:schemeClr val="tx2"/>
              </a:solidFill>
              <a:latin typeface="+mn-lt"/>
              <a:cs typeface="+mn-cs"/>
            </a:endParaRPr>
          </a:p>
        </p:txBody>
      </p:sp>
    </p:spTree>
    <p:extLst>
      <p:ext uri="{BB962C8B-B14F-4D97-AF65-F5344CB8AC3E}">
        <p14:creationId xmlns:p14="http://schemas.microsoft.com/office/powerpoint/2010/main" val="1158314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Media self-regulation</a:t>
            </a:r>
          </a:p>
        </p:txBody>
      </p:sp>
      <p:sp>
        <p:nvSpPr>
          <p:cNvPr id="10243" name="Rectangle 3"/>
          <p:cNvSpPr>
            <a:spLocks noGrp="1" noChangeArrowheads="1"/>
          </p:cNvSpPr>
          <p:nvPr>
            <p:ph idx="1"/>
          </p:nvPr>
        </p:nvSpPr>
        <p:spPr>
          <a:xfrm>
            <a:off x="581192" y="1922380"/>
            <a:ext cx="11029616" cy="4825261"/>
          </a:xfrm>
        </p:spPr>
        <p:txBody>
          <a:bodyPr rtlCol="0">
            <a:normAutofit/>
          </a:bodyPr>
          <a:lstStyle/>
          <a:p>
            <a:pPr>
              <a:spcAft>
                <a:spcPts val="0"/>
              </a:spcAft>
              <a:defRPr/>
            </a:pPr>
            <a:r>
              <a:rPr lang="en-US" sz="2400" dirty="0"/>
              <a:t>Music – </a:t>
            </a:r>
            <a:r>
              <a:rPr lang="en-CA" sz="2400" dirty="0"/>
              <a:t>Music Canada (formerly CRIA)</a:t>
            </a:r>
          </a:p>
          <a:p>
            <a:pPr lvl="1">
              <a:spcAft>
                <a:spcPts val="0"/>
              </a:spcAft>
              <a:buClr>
                <a:srgbClr val="ED8428"/>
              </a:buClr>
              <a:defRPr/>
            </a:pPr>
            <a:r>
              <a:rPr lang="en-US" sz="2200" dirty="0">
                <a:solidFill>
                  <a:srgbClr val="3D3D3D"/>
                </a:solidFill>
                <a:hlinkClick r:id="rId3"/>
              </a:rPr>
              <a:t>https://en.wikipedia.org/wiki/Music_Canada</a:t>
            </a:r>
            <a:r>
              <a:rPr lang="en-US" sz="2200" dirty="0">
                <a:solidFill>
                  <a:srgbClr val="3D3D3D"/>
                </a:solidFill>
              </a:rPr>
              <a:t> </a:t>
            </a:r>
            <a:endParaRPr lang="en-US" sz="1500" dirty="0"/>
          </a:p>
          <a:p>
            <a:pPr>
              <a:spcAft>
                <a:spcPts val="0"/>
              </a:spcAft>
              <a:buNone/>
              <a:defRPr/>
            </a:pPr>
            <a:endParaRPr lang="en-US" sz="2400" dirty="0"/>
          </a:p>
          <a:p>
            <a:pPr>
              <a:spcAft>
                <a:spcPts val="0"/>
              </a:spcAft>
              <a:defRPr/>
            </a:pPr>
            <a:r>
              <a:rPr lang="en-US" sz="2400" dirty="0"/>
              <a:t>Film – MPAA (Motion Picture Association of America)</a:t>
            </a:r>
          </a:p>
          <a:p>
            <a:pPr lvl="1">
              <a:spcAft>
                <a:spcPts val="0"/>
              </a:spcAft>
              <a:defRPr/>
            </a:pPr>
            <a:r>
              <a:rPr lang="en-US" sz="2200" dirty="0">
                <a:hlinkClick r:id="rId4"/>
              </a:rPr>
              <a:t>http://www.mpaa.org/film-ratings/</a:t>
            </a:r>
            <a:r>
              <a:rPr lang="en-US" sz="2200" dirty="0"/>
              <a:t>  </a:t>
            </a:r>
          </a:p>
          <a:p>
            <a:pPr lvl="1">
              <a:spcAft>
                <a:spcPts val="0"/>
              </a:spcAft>
              <a:defRPr/>
            </a:pPr>
            <a:r>
              <a:rPr lang="en-CA" sz="2200" dirty="0">
                <a:hlinkClick r:id="rId5"/>
              </a:rPr>
              <a:t>http://en.wikipedia.org/wiki/Canadian_motion_picture_rating_system</a:t>
            </a:r>
            <a:endParaRPr lang="en-US" sz="2200" dirty="0"/>
          </a:p>
          <a:p>
            <a:pPr>
              <a:spcAft>
                <a:spcPts val="0"/>
              </a:spcAft>
              <a:defRPr/>
            </a:pPr>
            <a:endParaRPr lang="en-US" sz="2400" dirty="0"/>
          </a:p>
          <a:p>
            <a:pPr>
              <a:spcAft>
                <a:spcPts val="0"/>
              </a:spcAft>
              <a:defRPr/>
            </a:pPr>
            <a:r>
              <a:rPr lang="en-US" sz="2400" dirty="0"/>
              <a:t>TV – CBSC (Canadian Broadcast Standards Council)</a:t>
            </a:r>
          </a:p>
          <a:p>
            <a:pPr lvl="1">
              <a:spcAft>
                <a:spcPts val="0"/>
              </a:spcAft>
              <a:defRPr/>
            </a:pPr>
            <a:r>
              <a:rPr lang="en-CA" sz="2200" dirty="0">
                <a:hlinkClick r:id="rId6"/>
              </a:rPr>
              <a:t>http://www.cbsc.ca/english/agvot/englishsystem.php</a:t>
            </a:r>
            <a:r>
              <a:rPr lang="en-CA" sz="2200" dirty="0"/>
              <a:t> </a:t>
            </a:r>
            <a:endParaRPr lang="en-US" sz="1600" dirty="0"/>
          </a:p>
        </p:txBody>
      </p:sp>
    </p:spTree>
    <p:extLst>
      <p:ext uri="{BB962C8B-B14F-4D97-AF65-F5344CB8AC3E}">
        <p14:creationId xmlns:p14="http://schemas.microsoft.com/office/powerpoint/2010/main" val="237632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grpId="0" nodeType="clickEffect">
                                  <p:stCondLst>
                                    <p:cond delay="0"/>
                                  </p:stCondLst>
                                  <p:iterate type="lt">
                                    <p:tmAbs val="25"/>
                                  </p:iterate>
                                  <p:childTnLst>
                                    <p:set>
                                      <p:cBhvr override="childStyle">
                                        <p:cTn id="6" dur="indefinite"/>
                                        <p:tgtEl>
                                          <p:spTgt spid="10243">
                                            <p:txEl>
                                              <p:pRg st="7" end="7"/>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69876" y="671691"/>
            <a:ext cx="6096000" cy="6186309"/>
          </a:xfrm>
          <a:prstGeom prst="rect">
            <a:avLst/>
          </a:prstGeom>
        </p:spPr>
        <p:txBody>
          <a:bodyPr>
            <a:spAutoFit/>
          </a:bodyPr>
          <a:lstStyle/>
          <a:p>
            <a:pPr>
              <a:buFont typeface="Arial" panose="020B0604020202020204" pitchFamily="34" charset="0"/>
              <a:buChar char="•"/>
            </a:pPr>
            <a:r>
              <a:rPr lang="en-CA" b="1" i="0" dirty="0">
                <a:solidFill>
                  <a:srgbClr val="252525"/>
                </a:solidFill>
                <a:effectLst/>
                <a:latin typeface="Arial" panose="020B0604020202020204" pitchFamily="34" charset="0"/>
              </a:rPr>
              <a:t>G</a:t>
            </a:r>
            <a:r>
              <a:rPr lang="en-CA" b="0" i="0" dirty="0">
                <a:solidFill>
                  <a:srgbClr val="252525"/>
                </a:solidFill>
                <a:effectLst/>
                <a:latin typeface="Arial" panose="020B0604020202020204" pitchFamily="34" charset="0"/>
              </a:rPr>
              <a:t> – Suitable for general audiences. Programming suitable for the entire family with mild violence, and mild profanity and/or censored language.</a:t>
            </a:r>
          </a:p>
          <a:p>
            <a:pPr>
              <a:buFont typeface="Arial" panose="020B0604020202020204" pitchFamily="34" charset="0"/>
              <a:buChar char="•"/>
            </a:pPr>
            <a:r>
              <a:rPr lang="en-CA" b="1" i="0" dirty="0">
                <a:solidFill>
                  <a:srgbClr val="252525"/>
                </a:solidFill>
                <a:effectLst/>
                <a:latin typeface="Arial" panose="020B0604020202020204" pitchFamily="34" charset="0"/>
              </a:rPr>
              <a:t>C</a:t>
            </a:r>
            <a:r>
              <a:rPr lang="en-CA" b="0" i="0" dirty="0">
                <a:solidFill>
                  <a:srgbClr val="252525"/>
                </a:solidFill>
                <a:effectLst/>
                <a:latin typeface="Arial" panose="020B0604020202020204" pitchFamily="34" charset="0"/>
              </a:rPr>
              <a:t> – Programming suitable for children ages of 2–7 years. No profanity or sexual content of any level allowed. Contains little violence.</a:t>
            </a:r>
          </a:p>
          <a:p>
            <a:pPr>
              <a:buFont typeface="Arial" panose="020B0604020202020204" pitchFamily="34" charset="0"/>
              <a:buChar char="•"/>
            </a:pPr>
            <a:r>
              <a:rPr lang="en-CA" b="1" i="0" dirty="0">
                <a:solidFill>
                  <a:srgbClr val="252525"/>
                </a:solidFill>
                <a:effectLst/>
                <a:latin typeface="Arial" panose="020B0604020202020204" pitchFamily="34" charset="0"/>
              </a:rPr>
              <a:t>C8</a:t>
            </a:r>
            <a:r>
              <a:rPr lang="en-CA" b="0" i="0" dirty="0">
                <a:solidFill>
                  <a:srgbClr val="252525"/>
                </a:solidFill>
                <a:effectLst/>
                <a:latin typeface="Arial" panose="020B0604020202020204" pitchFamily="34" charset="0"/>
              </a:rPr>
              <a:t> – Suitable for children ages 8+. Low level violence and fantasy horror is allowed. No foul language is allowed, but occasional "socially offensive and discriminatory" language is allowed if in the context of the story. No sexual content of any level allowed.</a:t>
            </a:r>
          </a:p>
          <a:p>
            <a:pPr>
              <a:buFont typeface="Arial" panose="020B0604020202020204" pitchFamily="34" charset="0"/>
              <a:buChar char="•"/>
            </a:pPr>
            <a:r>
              <a:rPr lang="en-CA" b="1" i="0" dirty="0">
                <a:solidFill>
                  <a:srgbClr val="252525"/>
                </a:solidFill>
                <a:effectLst/>
                <a:latin typeface="Arial" panose="020B0604020202020204" pitchFamily="34" charset="0"/>
              </a:rPr>
              <a:t>PG</a:t>
            </a:r>
            <a:r>
              <a:rPr lang="en-CA" b="0" i="0" dirty="0">
                <a:solidFill>
                  <a:srgbClr val="252525"/>
                </a:solidFill>
                <a:effectLst/>
                <a:latin typeface="Arial" panose="020B0604020202020204" pitchFamily="34" charset="0"/>
              </a:rPr>
              <a:t> – Parental guidance. Moderate violence and moderate profanity is allowed, as is brief nudity and sexual references if important to the context of the story.</a:t>
            </a:r>
          </a:p>
          <a:p>
            <a:pPr>
              <a:buFont typeface="Arial" panose="020B0604020202020204" pitchFamily="34" charset="0"/>
              <a:buChar char="•"/>
            </a:pPr>
            <a:r>
              <a:rPr lang="en-CA" b="1" i="0" dirty="0">
                <a:solidFill>
                  <a:srgbClr val="252525"/>
                </a:solidFill>
                <a:effectLst/>
                <a:latin typeface="Arial" panose="020B0604020202020204" pitchFamily="34" charset="0"/>
              </a:rPr>
              <a:t>14+</a:t>
            </a:r>
            <a:r>
              <a:rPr lang="en-CA" b="0" i="0" dirty="0">
                <a:solidFill>
                  <a:srgbClr val="252525"/>
                </a:solidFill>
                <a:effectLst/>
                <a:latin typeface="Arial" panose="020B0604020202020204" pitchFamily="34" charset="0"/>
              </a:rPr>
              <a:t> – Programming intended for viewers ages 14 and older. May contain strong violence and strong profanity, and depictions of sexual activity as long as they are within the context of a story.</a:t>
            </a:r>
          </a:p>
          <a:p>
            <a:pPr>
              <a:buFont typeface="Arial" panose="020B0604020202020204" pitchFamily="34" charset="0"/>
              <a:buChar char="•"/>
            </a:pPr>
            <a:r>
              <a:rPr lang="en-CA" b="1" i="0" dirty="0">
                <a:solidFill>
                  <a:srgbClr val="252525"/>
                </a:solidFill>
                <a:effectLst/>
                <a:latin typeface="Arial" panose="020B0604020202020204" pitchFamily="34" charset="0"/>
              </a:rPr>
              <a:t>18+</a:t>
            </a:r>
            <a:r>
              <a:rPr lang="en-CA" b="0" i="0" dirty="0">
                <a:solidFill>
                  <a:srgbClr val="252525"/>
                </a:solidFill>
                <a:effectLst/>
                <a:latin typeface="Arial" panose="020B0604020202020204" pitchFamily="34" charset="0"/>
              </a:rPr>
              <a:t> – Programming intended for viewers ages 18 and older. May contain explicit violence and sexual activity. Programming with this rating cannot air before the </a:t>
            </a:r>
            <a:r>
              <a:rPr lang="en-CA" b="0" i="0" u="none" strike="noStrike" dirty="0">
                <a:solidFill>
                  <a:srgbClr val="0B0080"/>
                </a:solidFill>
                <a:effectLst/>
                <a:latin typeface="Arial" panose="020B0604020202020204" pitchFamily="34" charset="0"/>
                <a:hlinkClick r:id="rId3" tooltip="Watershed (television)"/>
              </a:rPr>
              <a:t>watershed</a:t>
            </a:r>
            <a:r>
              <a:rPr lang="en-CA" b="0" i="0" dirty="0">
                <a:solidFill>
                  <a:srgbClr val="252525"/>
                </a:solidFill>
                <a:effectLst/>
                <a:latin typeface="Arial" panose="020B0604020202020204" pitchFamily="34" charset="0"/>
              </a:rPr>
              <a:t>(9:00 p.m. to 6:00 a.m.).</a:t>
            </a:r>
          </a:p>
        </p:txBody>
      </p:sp>
      <p:sp>
        <p:nvSpPr>
          <p:cNvPr id="5" name="Rectangle 4"/>
          <p:cNvSpPr/>
          <p:nvPr/>
        </p:nvSpPr>
        <p:spPr>
          <a:xfrm>
            <a:off x="488731" y="4528122"/>
            <a:ext cx="4288221" cy="1200329"/>
          </a:xfrm>
          <a:prstGeom prst="rect">
            <a:avLst/>
          </a:prstGeom>
        </p:spPr>
        <p:txBody>
          <a:bodyPr wrap="square">
            <a:spAutoFit/>
          </a:bodyPr>
          <a:lstStyle/>
          <a:p>
            <a:pPr>
              <a:buFont typeface="Arial" panose="020B0604020202020204" pitchFamily="34" charset="0"/>
              <a:buChar char="•"/>
            </a:pPr>
            <a:r>
              <a:rPr lang="en-CA" b="1" i="0" dirty="0">
                <a:solidFill>
                  <a:srgbClr val="252525"/>
                </a:solidFill>
                <a:effectLst/>
                <a:latin typeface="Arial" panose="020B0604020202020204" pitchFamily="34" charset="0"/>
              </a:rPr>
              <a:t>Exempt</a:t>
            </a:r>
            <a:r>
              <a:rPr lang="en-CA" b="0" i="0" dirty="0">
                <a:solidFill>
                  <a:srgbClr val="252525"/>
                </a:solidFill>
                <a:effectLst/>
                <a:latin typeface="Arial" panose="020B0604020202020204" pitchFamily="34" charset="0"/>
              </a:rPr>
              <a:t> – Shows which are exempt from ratings (such as news and sports programming) will not display an on-screen rating at all.</a:t>
            </a:r>
          </a:p>
        </p:txBody>
      </p:sp>
      <p:pic>
        <p:nvPicPr>
          <p:cNvPr id="6" name="Picture 2" descr="https://upload.wikimedia.org/wikipedia/en/thumb/d/dd/Canadian_TV_Ratings.png/220px-Canadian_TV_Ratings.png">
            <a:extLst>
              <a:ext uri="{FF2B5EF4-FFF2-40B4-BE49-F238E27FC236}">
                <a16:creationId xmlns:a16="http://schemas.microsoft.com/office/drawing/2014/main" id="{E216275A-5AE2-48A9-8920-27A47BA98D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731" y="1281496"/>
            <a:ext cx="5141913" cy="2827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255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Media self-regulation</a:t>
            </a:r>
          </a:p>
        </p:txBody>
      </p:sp>
      <p:sp>
        <p:nvSpPr>
          <p:cNvPr id="10243" name="Rectangle 3"/>
          <p:cNvSpPr>
            <a:spLocks noGrp="1" noChangeArrowheads="1"/>
          </p:cNvSpPr>
          <p:nvPr>
            <p:ph idx="1"/>
          </p:nvPr>
        </p:nvSpPr>
        <p:spPr>
          <a:xfrm>
            <a:off x="581192" y="1922380"/>
            <a:ext cx="11029616" cy="4825261"/>
          </a:xfrm>
        </p:spPr>
        <p:txBody>
          <a:bodyPr rtlCol="0">
            <a:normAutofit lnSpcReduction="10000"/>
          </a:bodyPr>
          <a:lstStyle/>
          <a:p>
            <a:pPr>
              <a:spcAft>
                <a:spcPts val="0"/>
              </a:spcAft>
              <a:defRPr/>
            </a:pPr>
            <a:r>
              <a:rPr lang="en-US" sz="2400" dirty="0"/>
              <a:t>Music – </a:t>
            </a:r>
            <a:r>
              <a:rPr lang="en-CA" sz="2400" dirty="0"/>
              <a:t>Music Canada (formerly CRIA)</a:t>
            </a:r>
          </a:p>
          <a:p>
            <a:pPr lvl="1">
              <a:spcAft>
                <a:spcPts val="0"/>
              </a:spcAft>
              <a:buClr>
                <a:srgbClr val="ED8428"/>
              </a:buClr>
              <a:defRPr/>
            </a:pPr>
            <a:r>
              <a:rPr lang="en-US" sz="2200" dirty="0">
                <a:solidFill>
                  <a:srgbClr val="3D3D3D"/>
                </a:solidFill>
                <a:hlinkClick r:id="rId3"/>
              </a:rPr>
              <a:t>https://en.wikipedia.org/wiki/Music_Canada</a:t>
            </a:r>
            <a:r>
              <a:rPr lang="en-US" sz="2200" dirty="0">
                <a:solidFill>
                  <a:srgbClr val="3D3D3D"/>
                </a:solidFill>
              </a:rPr>
              <a:t> </a:t>
            </a:r>
            <a:endParaRPr lang="en-US" sz="1500" dirty="0"/>
          </a:p>
          <a:p>
            <a:pPr>
              <a:spcAft>
                <a:spcPts val="0"/>
              </a:spcAft>
              <a:buNone/>
              <a:defRPr/>
            </a:pPr>
            <a:endParaRPr lang="en-US" sz="2400" dirty="0"/>
          </a:p>
          <a:p>
            <a:pPr>
              <a:spcAft>
                <a:spcPts val="0"/>
              </a:spcAft>
              <a:defRPr/>
            </a:pPr>
            <a:r>
              <a:rPr lang="en-US" sz="2400" dirty="0"/>
              <a:t>Film – MPAA (Motion Picture Association of America)</a:t>
            </a:r>
          </a:p>
          <a:p>
            <a:pPr lvl="1">
              <a:spcAft>
                <a:spcPts val="0"/>
              </a:spcAft>
              <a:defRPr/>
            </a:pPr>
            <a:r>
              <a:rPr lang="en-US" sz="2200" dirty="0">
                <a:hlinkClick r:id="rId4"/>
              </a:rPr>
              <a:t>http://www.mpaa.org/film-ratings/</a:t>
            </a:r>
            <a:r>
              <a:rPr lang="en-US" sz="2200" dirty="0"/>
              <a:t>  </a:t>
            </a:r>
          </a:p>
          <a:p>
            <a:pPr lvl="1">
              <a:spcAft>
                <a:spcPts val="0"/>
              </a:spcAft>
              <a:defRPr/>
            </a:pPr>
            <a:r>
              <a:rPr lang="en-CA" sz="2200" dirty="0">
                <a:hlinkClick r:id="rId5"/>
              </a:rPr>
              <a:t>http://en.wikipedia.org/wiki/Canadian_motion_picture_rating_system</a:t>
            </a:r>
            <a:endParaRPr lang="en-US" sz="2200" dirty="0"/>
          </a:p>
          <a:p>
            <a:pPr>
              <a:spcAft>
                <a:spcPts val="0"/>
              </a:spcAft>
              <a:defRPr/>
            </a:pPr>
            <a:endParaRPr lang="en-US" sz="2400" dirty="0"/>
          </a:p>
          <a:p>
            <a:pPr>
              <a:spcAft>
                <a:spcPts val="0"/>
              </a:spcAft>
              <a:defRPr/>
            </a:pPr>
            <a:r>
              <a:rPr lang="en-US" sz="2400" dirty="0"/>
              <a:t>TV – CBSC (Canadian Broadcast Standards Council)</a:t>
            </a:r>
          </a:p>
          <a:p>
            <a:pPr lvl="1">
              <a:spcAft>
                <a:spcPts val="0"/>
              </a:spcAft>
              <a:defRPr/>
            </a:pPr>
            <a:r>
              <a:rPr lang="en-CA" sz="2200" dirty="0">
                <a:hlinkClick r:id="rId6"/>
              </a:rPr>
              <a:t>http://en.wikipedia.org/wiki/Television_content_rating_systems#Canada</a:t>
            </a:r>
            <a:endParaRPr lang="en-US" sz="2200" dirty="0"/>
          </a:p>
          <a:p>
            <a:pPr>
              <a:spcAft>
                <a:spcPts val="0"/>
              </a:spcAft>
              <a:defRPr/>
            </a:pPr>
            <a:endParaRPr lang="en-US" sz="1600" dirty="0"/>
          </a:p>
          <a:p>
            <a:pPr>
              <a:spcAft>
                <a:spcPts val="0"/>
              </a:spcAft>
              <a:defRPr/>
            </a:pPr>
            <a:r>
              <a:rPr lang="en-US" sz="2400" dirty="0"/>
              <a:t>Video Games – Entertainment Software Rating Board (ESRB)</a:t>
            </a:r>
          </a:p>
          <a:p>
            <a:pPr lvl="1">
              <a:spcAft>
                <a:spcPts val="0"/>
              </a:spcAft>
              <a:defRPr/>
            </a:pPr>
            <a:r>
              <a:rPr lang="en-US" sz="2200" dirty="0">
                <a:hlinkClick r:id="rId7"/>
              </a:rPr>
              <a:t>http://www.esrb.org/</a:t>
            </a:r>
            <a:r>
              <a:rPr lang="en-US" sz="2200" dirty="0"/>
              <a:t> </a:t>
            </a:r>
          </a:p>
        </p:txBody>
      </p:sp>
    </p:spTree>
    <p:extLst>
      <p:ext uri="{BB962C8B-B14F-4D97-AF65-F5344CB8AC3E}">
        <p14:creationId xmlns:p14="http://schemas.microsoft.com/office/powerpoint/2010/main" val="82313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grpId="0" nodeType="clickEffect">
                                  <p:stCondLst>
                                    <p:cond delay="0"/>
                                  </p:stCondLst>
                                  <p:iterate type="lt">
                                    <p:tmAbs val="25"/>
                                  </p:iterate>
                                  <p:childTnLst>
                                    <p:set>
                                      <p:cBhvr override="childStyle">
                                        <p:cTn id="6" dur="indefinite"/>
                                        <p:tgtEl>
                                          <p:spTgt spid="1024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esrb rat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5" name="Content Placeholder 4">
            <a:extLst>
              <a:ext uri="{FF2B5EF4-FFF2-40B4-BE49-F238E27FC236}">
                <a16:creationId xmlns:a16="http://schemas.microsoft.com/office/drawing/2014/main" id="{69B2E835-046D-493E-A984-292739BE6747}"/>
              </a:ext>
            </a:extLst>
          </p:cNvPr>
          <p:cNvPicPr>
            <a:picLocks noChangeAspect="1"/>
          </p:cNvPicPr>
          <p:nvPr/>
        </p:nvPicPr>
        <p:blipFill>
          <a:blip r:embed="rId3"/>
          <a:stretch>
            <a:fillRect/>
          </a:stretch>
        </p:blipFill>
        <p:spPr>
          <a:xfrm>
            <a:off x="2263140" y="911225"/>
            <a:ext cx="7624730" cy="4991611"/>
          </a:xfrm>
          <a:prstGeom prst="rect">
            <a:avLst/>
          </a:prstGeom>
        </p:spPr>
      </p:pic>
    </p:spTree>
    <p:extLst>
      <p:ext uri="{BB962C8B-B14F-4D97-AF65-F5344CB8AC3E}">
        <p14:creationId xmlns:p14="http://schemas.microsoft.com/office/powerpoint/2010/main" val="421757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28593" y="3560379"/>
            <a:ext cx="7898744" cy="2057400"/>
          </a:xfrm>
        </p:spPr>
        <p:txBody>
          <a:bodyPr>
            <a:normAutofit fontScale="92500"/>
          </a:bodyPr>
          <a:lstStyle/>
          <a:p>
            <a:pPr>
              <a:spcAft>
                <a:spcPts val="0"/>
              </a:spcAft>
              <a:defRPr/>
            </a:pPr>
            <a:endParaRPr lang="en-US" sz="2000" dirty="0"/>
          </a:p>
          <a:p>
            <a:pPr algn="ctr">
              <a:spcAft>
                <a:spcPts val="0"/>
              </a:spcAft>
              <a:defRPr/>
            </a:pPr>
            <a:r>
              <a:rPr lang="en-US" sz="3600" dirty="0"/>
              <a:t>MDSa01 Lectures are Rated: TV – MA</a:t>
            </a:r>
          </a:p>
          <a:p>
            <a:pPr algn="ctr">
              <a:spcAft>
                <a:spcPts val="0"/>
              </a:spcAft>
              <a:defRPr/>
            </a:pPr>
            <a:r>
              <a:rPr lang="en-US" sz="2400" dirty="0"/>
              <a:t>L = crude indecent language</a:t>
            </a:r>
          </a:p>
          <a:p>
            <a:pPr algn="ctr">
              <a:spcAft>
                <a:spcPts val="0"/>
              </a:spcAft>
              <a:defRPr/>
            </a:pPr>
            <a:r>
              <a:rPr lang="en-US" sz="2400" dirty="0"/>
              <a:t>V = graphic violence</a:t>
            </a:r>
          </a:p>
        </p:txBody>
      </p:sp>
      <p:sp>
        <p:nvSpPr>
          <p:cNvPr id="21507" name="Title 1"/>
          <p:cNvSpPr>
            <a:spLocks noGrp="1"/>
          </p:cNvSpPr>
          <p:nvPr>
            <p:ph type="ctrTitle"/>
          </p:nvPr>
        </p:nvSpPr>
        <p:spPr/>
        <p:txBody>
          <a:bodyPr/>
          <a:lstStyle/>
          <a:p>
            <a:pPr algn="ctr"/>
            <a:r>
              <a:rPr lang="en-US" altLang="en-US" dirty="0"/>
              <a:t>Violence in Media</a:t>
            </a:r>
          </a:p>
        </p:txBody>
      </p:sp>
      <p:sp>
        <p:nvSpPr>
          <p:cNvPr id="2" name="AutoShape 2" descr="Image result for rating ma 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4" descr="Image result for rating ma lv"/>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440" y="3203137"/>
            <a:ext cx="876300" cy="876300"/>
          </a:xfrm>
          <a:prstGeom prst="rect">
            <a:avLst/>
          </a:prstGeom>
        </p:spPr>
      </p:pic>
    </p:spTree>
    <p:extLst>
      <p:ext uri="{BB962C8B-B14F-4D97-AF65-F5344CB8AC3E}">
        <p14:creationId xmlns:p14="http://schemas.microsoft.com/office/powerpoint/2010/main" val="286018810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9">
            <a:extLst>
              <a:ext uri="{FF2B5EF4-FFF2-40B4-BE49-F238E27FC236}">
                <a16:creationId xmlns:a16="http://schemas.microsoft.com/office/drawing/2014/main" id="{6BFF1E8A-3E3F-4A67-97F8-32C8D4123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1">
            <a:extLst>
              <a:ext uri="{FF2B5EF4-FFF2-40B4-BE49-F238E27FC236}">
                <a16:creationId xmlns:a16="http://schemas.microsoft.com/office/drawing/2014/main" id="{D0BBA9C7-5B8B-474E-9392-E742C78ED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3">
            <a:extLst>
              <a:ext uri="{FF2B5EF4-FFF2-40B4-BE49-F238E27FC236}">
                <a16:creationId xmlns:a16="http://schemas.microsoft.com/office/drawing/2014/main" id="{1D52F3B2-AFE1-41E8-9E34-D2B02A65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15">
            <a:extLst>
              <a:ext uri="{FF2B5EF4-FFF2-40B4-BE49-F238E27FC236}">
                <a16:creationId xmlns:a16="http://schemas.microsoft.com/office/drawing/2014/main" id="{7A8E2F28-54A2-432C-AAF7-7154C3D57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3" name="Rectangle 17">
            <a:extLst>
              <a:ext uri="{FF2B5EF4-FFF2-40B4-BE49-F238E27FC236}">
                <a16:creationId xmlns:a16="http://schemas.microsoft.com/office/drawing/2014/main" id="{7CA59BF9-6B4A-4513-A761-F0F7B7651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19">
            <a:extLst>
              <a:ext uri="{FF2B5EF4-FFF2-40B4-BE49-F238E27FC236}">
                <a16:creationId xmlns:a16="http://schemas.microsoft.com/office/drawing/2014/main" id="{6DB34C8E-19EE-4246-8A53-5C278DB44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1">
            <a:extLst>
              <a:ext uri="{FF2B5EF4-FFF2-40B4-BE49-F238E27FC236}">
                <a16:creationId xmlns:a16="http://schemas.microsoft.com/office/drawing/2014/main" id="{CF766FAB-51B8-4B1C-A418-CDF2F6C0F1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6" name="Content Placeholder 3">
            <a:extLst>
              <a:ext uri="{FF2B5EF4-FFF2-40B4-BE49-F238E27FC236}">
                <a16:creationId xmlns:a16="http://schemas.microsoft.com/office/drawing/2014/main" id="{D4F24DAC-D683-4AB7-B20F-1A852D898D15}"/>
              </a:ext>
            </a:extLst>
          </p:cNvPr>
          <p:cNvPicPr>
            <a:picLocks noGrp="1" noChangeAspect="1"/>
          </p:cNvPicPr>
          <p:nvPr>
            <p:ph idx="1"/>
          </p:nvPr>
        </p:nvPicPr>
        <p:blipFill rotWithShape="1">
          <a:blip r:embed="rId3"/>
          <a:srcRect r="-1" b="3581"/>
          <a:stretch/>
        </p:blipFill>
        <p:spPr>
          <a:xfrm>
            <a:off x="446533" y="723899"/>
            <a:ext cx="6202841" cy="5666666"/>
          </a:xfrm>
          <a:prstGeom prst="rect">
            <a:avLst/>
          </a:prstGeom>
        </p:spPr>
      </p:pic>
      <p:sp>
        <p:nvSpPr>
          <p:cNvPr id="37" name="Rectangle 23">
            <a:extLst>
              <a:ext uri="{FF2B5EF4-FFF2-40B4-BE49-F238E27FC236}">
                <a16:creationId xmlns:a16="http://schemas.microsoft.com/office/drawing/2014/main" id="{98C949DA-AD3D-4D8C-8B43-091F8E8B2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5">
            <a:extLst>
              <a:ext uri="{FF2B5EF4-FFF2-40B4-BE49-F238E27FC236}">
                <a16:creationId xmlns:a16="http://schemas.microsoft.com/office/drawing/2014/main" id="{B3AAE564-1BB5-4C9F-815D-432D99AFB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AC59D630-FA44-4D8B-A3B3-451C3B5D55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8BE62"/>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98A782A-5ABE-45E1-838A-6D715B7D0393}"/>
              </a:ext>
            </a:extLst>
          </p:cNvPr>
          <p:cNvSpPr>
            <a:spLocks noGrp="1"/>
          </p:cNvSpPr>
          <p:nvPr>
            <p:ph type="title"/>
          </p:nvPr>
        </p:nvSpPr>
        <p:spPr>
          <a:xfrm>
            <a:off x="7261934" y="1419225"/>
            <a:ext cx="4115917" cy="866775"/>
          </a:xfrm>
        </p:spPr>
        <p:txBody>
          <a:bodyPr vert="horz" lIns="91440" tIns="45720" rIns="91440" bIns="45720" rtlCol="0" anchor="b">
            <a:normAutofit/>
          </a:bodyPr>
          <a:lstStyle/>
          <a:p>
            <a:r>
              <a:rPr lang="en-US" sz="3600" dirty="0">
                <a:solidFill>
                  <a:srgbClr val="FFFFFF"/>
                </a:solidFill>
              </a:rPr>
              <a:t>Poe’s Law</a:t>
            </a:r>
          </a:p>
        </p:txBody>
      </p:sp>
      <p:sp>
        <p:nvSpPr>
          <p:cNvPr id="5" name="Rectangle 4">
            <a:extLst>
              <a:ext uri="{FF2B5EF4-FFF2-40B4-BE49-F238E27FC236}">
                <a16:creationId xmlns:a16="http://schemas.microsoft.com/office/drawing/2014/main" id="{27885C38-3543-4B18-A64A-FA682BE1E224}"/>
              </a:ext>
            </a:extLst>
          </p:cNvPr>
          <p:cNvSpPr/>
          <p:nvPr/>
        </p:nvSpPr>
        <p:spPr>
          <a:xfrm>
            <a:off x="1874891" y="6488668"/>
            <a:ext cx="3008068" cy="369332"/>
          </a:xfrm>
          <a:prstGeom prst="rect">
            <a:avLst/>
          </a:prstGeom>
        </p:spPr>
        <p:txBody>
          <a:bodyPr wrap="none">
            <a:spAutoFit/>
          </a:bodyPr>
          <a:lstStyle/>
          <a:p>
            <a:r>
              <a:rPr lang="en-CA" dirty="0"/>
              <a:t>http://literallyunbelievable.org/</a:t>
            </a:r>
          </a:p>
        </p:txBody>
      </p:sp>
      <p:pic>
        <p:nvPicPr>
          <p:cNvPr id="6" name="Picture 5">
            <a:extLst>
              <a:ext uri="{FF2B5EF4-FFF2-40B4-BE49-F238E27FC236}">
                <a16:creationId xmlns:a16="http://schemas.microsoft.com/office/drawing/2014/main" id="{24C03849-7048-487D-A87B-B89761DA58C8}"/>
              </a:ext>
            </a:extLst>
          </p:cNvPr>
          <p:cNvPicPr>
            <a:picLocks noChangeAspect="1"/>
          </p:cNvPicPr>
          <p:nvPr/>
        </p:nvPicPr>
        <p:blipFill>
          <a:blip r:embed="rId4"/>
          <a:stretch>
            <a:fillRect/>
          </a:stretch>
        </p:blipFill>
        <p:spPr>
          <a:xfrm>
            <a:off x="86705" y="1641239"/>
            <a:ext cx="6649374" cy="3831985"/>
          </a:xfrm>
          <a:prstGeom prst="rect">
            <a:avLst/>
          </a:prstGeom>
        </p:spPr>
      </p:pic>
      <p:sp>
        <p:nvSpPr>
          <p:cNvPr id="8" name="Rectangle 7">
            <a:extLst>
              <a:ext uri="{FF2B5EF4-FFF2-40B4-BE49-F238E27FC236}">
                <a16:creationId xmlns:a16="http://schemas.microsoft.com/office/drawing/2014/main" id="{3E21D4D1-B666-4FFD-B51E-85867D129323}"/>
              </a:ext>
            </a:extLst>
          </p:cNvPr>
          <p:cNvSpPr/>
          <p:nvPr/>
        </p:nvSpPr>
        <p:spPr>
          <a:xfrm>
            <a:off x="7261934" y="2541174"/>
            <a:ext cx="4118948" cy="369332"/>
          </a:xfrm>
          <a:prstGeom prst="rect">
            <a:avLst/>
          </a:prstGeom>
        </p:spPr>
        <p:txBody>
          <a:bodyPr wrap="none">
            <a:spAutoFit/>
          </a:bodyPr>
          <a:lstStyle/>
          <a:p>
            <a:r>
              <a:rPr lang="en-CA" dirty="0">
                <a:solidFill>
                  <a:schemeClr val="bg1"/>
                </a:solidFill>
              </a:rPr>
              <a:t>https://en.wikipedia.org/wiki/Poe%27s_law</a:t>
            </a:r>
          </a:p>
        </p:txBody>
      </p:sp>
    </p:spTree>
    <p:extLst>
      <p:ext uri="{BB962C8B-B14F-4D97-AF65-F5344CB8AC3E}">
        <p14:creationId xmlns:p14="http://schemas.microsoft.com/office/powerpoint/2010/main" val="114265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5623560"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1416" y="457200"/>
            <a:ext cx="562356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2530" name="Rectangle 2"/>
          <p:cNvSpPr>
            <a:spLocks noGrp="1" noChangeArrowheads="1"/>
          </p:cNvSpPr>
          <p:nvPr>
            <p:ph type="title"/>
          </p:nvPr>
        </p:nvSpPr>
        <p:spPr>
          <a:xfrm>
            <a:off x="581192" y="1507414"/>
            <a:ext cx="5120255" cy="3903332"/>
          </a:xfrm>
        </p:spPr>
        <p:txBody>
          <a:bodyPr anchor="t">
            <a:normAutofit/>
          </a:bodyPr>
          <a:lstStyle/>
          <a:p>
            <a:pPr eaLnBrk="1" hangingPunct="1"/>
            <a:r>
              <a:rPr lang="en-US" altLang="en-US" sz="4000" dirty="0">
                <a:solidFill>
                  <a:schemeClr val="accent2"/>
                </a:solidFill>
              </a:rPr>
              <a:t>Issues:  Violence in Media</a:t>
            </a:r>
          </a:p>
        </p:txBody>
      </p:sp>
      <p:sp>
        <p:nvSpPr>
          <p:cNvPr id="15363" name="Rectangle 3"/>
          <p:cNvSpPr>
            <a:spLocks noGrp="1" noChangeArrowheads="1"/>
          </p:cNvSpPr>
          <p:nvPr>
            <p:ph idx="1"/>
          </p:nvPr>
        </p:nvSpPr>
        <p:spPr>
          <a:xfrm>
            <a:off x="6400801" y="1169484"/>
            <a:ext cx="5210007" cy="3903331"/>
          </a:xfrm>
          <a:ln w="57150">
            <a:noFill/>
          </a:ln>
        </p:spPr>
        <p:txBody>
          <a:bodyPr anchor="t">
            <a:noAutofit/>
          </a:bodyPr>
          <a:lstStyle/>
          <a:p>
            <a:pPr>
              <a:lnSpc>
                <a:spcPct val="90000"/>
              </a:lnSpc>
            </a:pPr>
            <a:r>
              <a:rPr lang="en-US" altLang="en-US" sz="2400" dirty="0"/>
              <a:t>	Trends in the violent crime rate</a:t>
            </a:r>
          </a:p>
          <a:p>
            <a:pPr lvl="1">
              <a:lnSpc>
                <a:spcPct val="90000"/>
              </a:lnSpc>
            </a:pPr>
            <a:r>
              <a:rPr lang="en-US" sz="2400" dirty="0"/>
              <a:t>Violent crime rate steadily </a:t>
            </a:r>
            <a:r>
              <a:rPr lang="en-US" sz="2400" b="1" dirty="0"/>
              <a:t>dropped</a:t>
            </a:r>
            <a:r>
              <a:rPr lang="en-US" sz="2400" dirty="0"/>
              <a:t> until 2000 (lowest in 15 years), then slightly rose through 2006 before falling again</a:t>
            </a:r>
            <a:endParaRPr lang="en-US" altLang="en-US" sz="2400" dirty="0"/>
          </a:p>
          <a:p>
            <a:pPr>
              <a:lnSpc>
                <a:spcPct val="90000"/>
              </a:lnSpc>
            </a:pPr>
            <a:endParaRPr lang="en-US" altLang="en-US" sz="2400" dirty="0"/>
          </a:p>
          <a:p>
            <a:pPr>
              <a:lnSpc>
                <a:spcPct val="90000"/>
              </a:lnSpc>
            </a:pPr>
            <a:r>
              <a:rPr lang="en-US" altLang="en-US" sz="2400" dirty="0"/>
              <a:t>	Ubiquity of violence in the media</a:t>
            </a:r>
          </a:p>
          <a:p>
            <a:pPr>
              <a:lnSpc>
                <a:spcPct val="90000"/>
              </a:lnSpc>
            </a:pPr>
            <a:endParaRPr lang="en-US" altLang="en-US" sz="2400" dirty="0"/>
          </a:p>
          <a:p>
            <a:pPr>
              <a:lnSpc>
                <a:spcPct val="90000"/>
              </a:lnSpc>
            </a:pPr>
            <a:r>
              <a:rPr lang="en-US" altLang="en-US" sz="2400" dirty="0"/>
              <a:t>	Media industry aggressively markets violent programming toward children</a:t>
            </a:r>
          </a:p>
          <a:p>
            <a:pPr>
              <a:lnSpc>
                <a:spcPct val="90000"/>
              </a:lnSpc>
            </a:pPr>
            <a:endParaRPr lang="en-US" altLang="en-US" sz="2400" dirty="0"/>
          </a:p>
          <a:p>
            <a:pPr>
              <a:lnSpc>
                <a:spcPct val="90000"/>
              </a:lnSpc>
            </a:pPr>
            <a:r>
              <a:rPr lang="en-US" altLang="en-US" sz="2400" dirty="0"/>
              <a:t>	Research on effects of violent media is “mixed”</a:t>
            </a:r>
          </a:p>
        </p:txBody>
      </p:sp>
    </p:spTree>
    <p:extLst>
      <p:ext uri="{BB962C8B-B14F-4D97-AF65-F5344CB8AC3E}">
        <p14:creationId xmlns:p14="http://schemas.microsoft.com/office/powerpoint/2010/main" val="16970803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36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53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168063" y="696440"/>
            <a:ext cx="2823411" cy="923330"/>
          </a:xfrm>
          <a:prstGeom prst="rect">
            <a:avLst/>
          </a:prstGeom>
        </p:spPr>
        <p:txBody>
          <a:bodyPr wrap="square">
            <a:spAutoFit/>
          </a:bodyPr>
          <a:lstStyle/>
          <a:p>
            <a:r>
              <a:rPr lang="en-CA" dirty="0">
                <a:hlinkClick r:id="rId3"/>
              </a:rPr>
              <a:t>http://www.statcan.gc.ca/pub/11-630-x/11-630-x2015001-eng.htm</a:t>
            </a:r>
            <a:r>
              <a:rPr lang="en-CA" dirty="0"/>
              <a:t> </a:t>
            </a:r>
          </a:p>
        </p:txBody>
      </p:sp>
      <p:pic>
        <p:nvPicPr>
          <p:cNvPr id="6" name="Picture 5">
            <a:extLst>
              <a:ext uri="{FF2B5EF4-FFF2-40B4-BE49-F238E27FC236}">
                <a16:creationId xmlns:a16="http://schemas.microsoft.com/office/drawing/2014/main" id="{2B3EB182-0C20-48F5-9CFA-22C0238BCCA8}"/>
              </a:ext>
            </a:extLst>
          </p:cNvPr>
          <p:cNvPicPr>
            <a:picLocks noChangeAspect="1"/>
          </p:cNvPicPr>
          <p:nvPr/>
        </p:nvPicPr>
        <p:blipFill rotWithShape="1">
          <a:blip r:embed="rId4"/>
          <a:srcRect l="5691" t="11530" r="6868" b="10086"/>
          <a:stretch/>
        </p:blipFill>
        <p:spPr>
          <a:xfrm>
            <a:off x="459413" y="598813"/>
            <a:ext cx="8508124" cy="4288128"/>
          </a:xfrm>
          <a:prstGeom prst="rect">
            <a:avLst/>
          </a:prstGeom>
        </p:spPr>
      </p:pic>
      <p:pic>
        <p:nvPicPr>
          <p:cNvPr id="10" name="Picture 9">
            <a:extLst>
              <a:ext uri="{FF2B5EF4-FFF2-40B4-BE49-F238E27FC236}">
                <a16:creationId xmlns:a16="http://schemas.microsoft.com/office/drawing/2014/main" id="{0D3F0D81-C25B-4464-8EC9-351E7C8FC1FD}"/>
              </a:ext>
            </a:extLst>
          </p:cNvPr>
          <p:cNvPicPr>
            <a:picLocks noChangeAspect="1"/>
          </p:cNvPicPr>
          <p:nvPr/>
        </p:nvPicPr>
        <p:blipFill rotWithShape="1">
          <a:blip r:embed="rId5"/>
          <a:srcRect l="26328" t="20449" r="23615" b="7840"/>
          <a:stretch/>
        </p:blipFill>
        <p:spPr>
          <a:xfrm>
            <a:off x="459413" y="2731647"/>
            <a:ext cx="4934022" cy="3973953"/>
          </a:xfrm>
          <a:prstGeom prst="rect">
            <a:avLst/>
          </a:prstGeom>
        </p:spPr>
      </p:pic>
      <p:pic>
        <p:nvPicPr>
          <p:cNvPr id="11" name="Picture 10">
            <a:extLst>
              <a:ext uri="{FF2B5EF4-FFF2-40B4-BE49-F238E27FC236}">
                <a16:creationId xmlns:a16="http://schemas.microsoft.com/office/drawing/2014/main" id="{8E7023F8-18E9-4B6F-965C-C3BA89A7ED09}"/>
              </a:ext>
            </a:extLst>
          </p:cNvPr>
          <p:cNvPicPr>
            <a:picLocks noChangeAspect="1"/>
          </p:cNvPicPr>
          <p:nvPr/>
        </p:nvPicPr>
        <p:blipFill rotWithShape="1">
          <a:blip r:embed="rId6"/>
          <a:srcRect l="27314" t="14748" r="20532" b="13103"/>
          <a:stretch/>
        </p:blipFill>
        <p:spPr>
          <a:xfrm>
            <a:off x="5393435" y="2475948"/>
            <a:ext cx="5634067" cy="4382052"/>
          </a:xfrm>
          <a:prstGeom prst="rect">
            <a:avLst/>
          </a:prstGeom>
        </p:spPr>
      </p:pic>
    </p:spTree>
    <p:extLst>
      <p:ext uri="{BB962C8B-B14F-4D97-AF65-F5344CB8AC3E}">
        <p14:creationId xmlns:p14="http://schemas.microsoft.com/office/powerpoint/2010/main" val="284365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Giroux’s categories of media Violence</a:t>
            </a:r>
          </a:p>
        </p:txBody>
      </p:sp>
      <p:sp>
        <p:nvSpPr>
          <p:cNvPr id="3" name="Content Placeholder 2"/>
          <p:cNvSpPr>
            <a:spLocks noGrp="1"/>
          </p:cNvSpPr>
          <p:nvPr>
            <p:ph idx="1"/>
          </p:nvPr>
        </p:nvSpPr>
        <p:spPr/>
        <p:txBody>
          <a:bodyPr/>
          <a:lstStyle/>
          <a:p>
            <a:pPr>
              <a:lnSpc>
                <a:spcPct val="90000"/>
              </a:lnSpc>
            </a:pPr>
            <a:r>
              <a:rPr lang="en-US" altLang="en-US" sz="2400" dirty="0"/>
              <a:t>	Historical or reflective</a:t>
            </a:r>
          </a:p>
          <a:p>
            <a:pPr>
              <a:lnSpc>
                <a:spcPct val="90000"/>
              </a:lnSpc>
            </a:pPr>
            <a:endParaRPr lang="en-US" altLang="en-US" dirty="0"/>
          </a:p>
          <a:p>
            <a:endParaRPr lang="en-CA" dirty="0"/>
          </a:p>
        </p:txBody>
      </p:sp>
    </p:spTree>
    <p:extLst>
      <p:ext uri="{BB962C8B-B14F-4D97-AF65-F5344CB8AC3E}">
        <p14:creationId xmlns:p14="http://schemas.microsoft.com/office/powerpoint/2010/main" val="272761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581193" y="1875523"/>
            <a:ext cx="4040188" cy="733425"/>
          </a:xfrm>
        </p:spPr>
        <p:txBody>
          <a:bodyPr/>
          <a:lstStyle/>
          <a:p>
            <a:pPr algn="ctr">
              <a:spcAft>
                <a:spcPts val="0"/>
              </a:spcAft>
              <a:defRPr/>
            </a:pPr>
            <a:r>
              <a:rPr i="1" dirty="0"/>
              <a:t>Schindler's List</a:t>
            </a:r>
          </a:p>
        </p:txBody>
      </p:sp>
      <p:sp>
        <p:nvSpPr>
          <p:cNvPr id="13" name="Text Placeholder 12"/>
          <p:cNvSpPr>
            <a:spLocks noGrp="1"/>
          </p:cNvSpPr>
          <p:nvPr>
            <p:ph type="body" sz="half" idx="3"/>
          </p:nvPr>
        </p:nvSpPr>
        <p:spPr>
          <a:xfrm>
            <a:off x="7781269" y="1877110"/>
            <a:ext cx="4041775" cy="731838"/>
          </a:xfrm>
        </p:spPr>
        <p:txBody>
          <a:bodyPr/>
          <a:lstStyle/>
          <a:p>
            <a:pPr>
              <a:spcAft>
                <a:spcPts val="0"/>
              </a:spcAft>
              <a:defRPr/>
            </a:pPr>
            <a:r>
              <a:rPr lang="en-US" dirty="0"/>
              <a:t>Characteristics:</a:t>
            </a:r>
          </a:p>
        </p:txBody>
      </p:sp>
      <p:sp>
        <p:nvSpPr>
          <p:cNvPr id="15" name="Content Placeholder 14"/>
          <p:cNvSpPr>
            <a:spLocks noGrp="1"/>
          </p:cNvSpPr>
          <p:nvPr>
            <p:ph sz="quarter" idx="4"/>
          </p:nvPr>
        </p:nvSpPr>
        <p:spPr>
          <a:xfrm>
            <a:off x="7572209" y="2766481"/>
            <a:ext cx="4038600" cy="3821112"/>
          </a:xfrm>
        </p:spPr>
        <p:txBody>
          <a:bodyPr>
            <a:normAutofit lnSpcReduction="10000"/>
          </a:bodyPr>
          <a:lstStyle/>
          <a:p>
            <a:pPr eaLnBrk="1" hangingPunct="1"/>
            <a:r>
              <a:rPr lang="en-US" altLang="en-US" sz="2400" dirty="0"/>
              <a:t>Historical</a:t>
            </a:r>
          </a:p>
          <a:p>
            <a:pPr eaLnBrk="1" hangingPunct="1"/>
            <a:r>
              <a:rPr lang="en-US" altLang="en-US" sz="2400" dirty="0"/>
              <a:t>Realistic</a:t>
            </a:r>
          </a:p>
          <a:p>
            <a:pPr eaLnBrk="1" hangingPunct="1"/>
            <a:r>
              <a:rPr lang="en-US" altLang="en-US" sz="2400" dirty="0"/>
              <a:t>Solemn and serious</a:t>
            </a:r>
          </a:p>
          <a:p>
            <a:pPr eaLnBrk="1" hangingPunct="1"/>
            <a:r>
              <a:rPr lang="en-US" altLang="en-US" sz="2400" dirty="0"/>
              <a:t>Elicits empathy and emotional affect</a:t>
            </a:r>
          </a:p>
          <a:p>
            <a:pPr eaLnBrk="1" hangingPunct="1"/>
            <a:r>
              <a:rPr lang="en-US" altLang="en-US" sz="2400" dirty="0"/>
              <a:t>Invites reflection and contemplation</a:t>
            </a:r>
          </a:p>
          <a:p>
            <a:pPr eaLnBrk="1" hangingPunct="1"/>
            <a:r>
              <a:rPr lang="en-US" altLang="en-US" sz="2400" dirty="0"/>
              <a:t>Heightens social consciousness</a:t>
            </a:r>
          </a:p>
        </p:txBody>
      </p:sp>
      <p:sp>
        <p:nvSpPr>
          <p:cNvPr id="23557" name="Rectangle 4"/>
          <p:cNvSpPr>
            <a:spLocks noGrp="1" noChangeArrowheads="1"/>
          </p:cNvSpPr>
          <p:nvPr>
            <p:ph type="title"/>
          </p:nvPr>
        </p:nvSpPr>
        <p:spPr/>
        <p:txBody>
          <a:bodyPr/>
          <a:lstStyle/>
          <a:p>
            <a:pPr eaLnBrk="1" hangingPunct="1"/>
            <a:r>
              <a:rPr lang="en-US" altLang="en-US" sz="3600" dirty="0">
                <a:solidFill>
                  <a:schemeClr val="bg2"/>
                </a:solidFill>
              </a:rPr>
              <a:t>Historical (Reflective) Violence</a:t>
            </a:r>
          </a:p>
        </p:txBody>
      </p:sp>
      <p:sp>
        <p:nvSpPr>
          <p:cNvPr id="4" name="Content Placeholder 3">
            <a:extLst>
              <a:ext uri="{FF2B5EF4-FFF2-40B4-BE49-F238E27FC236}">
                <a16:creationId xmlns:a16="http://schemas.microsoft.com/office/drawing/2014/main" id="{3AA65CCC-A9D4-4596-8D8B-CE3EB74FD2CA}"/>
              </a:ext>
            </a:extLst>
          </p:cNvPr>
          <p:cNvSpPr>
            <a:spLocks noGrp="1"/>
          </p:cNvSpPr>
          <p:nvPr>
            <p:ph sz="half" idx="2"/>
          </p:nvPr>
        </p:nvSpPr>
        <p:spPr/>
        <p:txBody>
          <a:bodyPr/>
          <a:lstStyle/>
          <a:p>
            <a:endParaRPr lang="en-CA"/>
          </a:p>
        </p:txBody>
      </p:sp>
      <p:pic>
        <p:nvPicPr>
          <p:cNvPr id="9" name="Content Placeholder 3">
            <a:extLst>
              <a:ext uri="{FF2B5EF4-FFF2-40B4-BE49-F238E27FC236}">
                <a16:creationId xmlns:a16="http://schemas.microsoft.com/office/drawing/2014/main" id="{3A0BBFDC-E0A3-480B-B087-9218044B5B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81193" y="2766481"/>
            <a:ext cx="6574981" cy="3695522"/>
          </a:xfrm>
          <a:prstGeom prst="rect">
            <a:avLst/>
          </a:prstGeom>
          <a:ln>
            <a:solidFill>
              <a:schemeClr val="accent1"/>
            </a:solidFill>
            <a:miter lim="800000"/>
            <a:headEnd/>
            <a:tailEnd/>
          </a:ln>
        </p:spPr>
      </p:pic>
    </p:spTree>
    <p:extLst>
      <p:ext uri="{BB962C8B-B14F-4D97-AF65-F5344CB8AC3E}">
        <p14:creationId xmlns:p14="http://schemas.microsoft.com/office/powerpoint/2010/main" val="363049721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dissolve">
                                      <p:cBhvr>
                                        <p:cTn id="12" dur="500"/>
                                        <p:tgtEl>
                                          <p:spTgt spid="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dissolve">
                                      <p:cBhvr>
                                        <p:cTn id="17" dur="500"/>
                                        <p:tgtEl>
                                          <p:spTgt spid="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dissolve">
                                      <p:cBhvr>
                                        <p:cTn id="22" dur="500"/>
                                        <p:tgtEl>
                                          <p:spTgt spid="1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dissolve">
                                      <p:cBhvr>
                                        <p:cTn id="27" dur="500"/>
                                        <p:tgtEl>
                                          <p:spTgt spid="1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dissolve">
                                      <p:cBhvr>
                                        <p:cTn id="32" dur="500"/>
                                        <p:tgtEl>
                                          <p:spTgt spid="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Giroux’s categories of media Violence</a:t>
            </a:r>
          </a:p>
        </p:txBody>
      </p:sp>
      <p:sp>
        <p:nvSpPr>
          <p:cNvPr id="3" name="Content Placeholder 2"/>
          <p:cNvSpPr>
            <a:spLocks noGrp="1"/>
          </p:cNvSpPr>
          <p:nvPr>
            <p:ph idx="1"/>
          </p:nvPr>
        </p:nvSpPr>
        <p:spPr/>
        <p:txBody>
          <a:bodyPr/>
          <a:lstStyle/>
          <a:p>
            <a:pPr>
              <a:lnSpc>
                <a:spcPct val="90000"/>
              </a:lnSpc>
            </a:pPr>
            <a:r>
              <a:rPr lang="en-US" altLang="en-US" sz="2400" dirty="0"/>
              <a:t>	Historical or reflective</a:t>
            </a:r>
          </a:p>
          <a:p>
            <a:pPr>
              <a:lnSpc>
                <a:spcPct val="90000"/>
              </a:lnSpc>
            </a:pPr>
            <a:endParaRPr lang="en-US" altLang="en-US" sz="2400" dirty="0"/>
          </a:p>
          <a:p>
            <a:pPr>
              <a:lnSpc>
                <a:spcPct val="90000"/>
              </a:lnSpc>
            </a:pPr>
            <a:r>
              <a:rPr lang="en-US" altLang="en-US" sz="2400" dirty="0"/>
              <a:t>	Ritualistic or gore</a:t>
            </a:r>
          </a:p>
          <a:p>
            <a:endParaRPr lang="en-CA" dirty="0"/>
          </a:p>
        </p:txBody>
      </p:sp>
    </p:spTree>
    <p:extLst>
      <p:ext uri="{BB962C8B-B14F-4D97-AF65-F5344CB8AC3E}">
        <p14:creationId xmlns:p14="http://schemas.microsoft.com/office/powerpoint/2010/main" val="412903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1435958" y="2180539"/>
            <a:ext cx="4040188" cy="639763"/>
          </a:xfrm>
        </p:spPr>
        <p:txBody>
          <a:bodyPr/>
          <a:lstStyle/>
          <a:p>
            <a:pPr algn="ctr">
              <a:spcAft>
                <a:spcPts val="0"/>
              </a:spcAft>
              <a:defRPr/>
            </a:pPr>
            <a:r>
              <a:rPr i="1" dirty="0"/>
              <a:t>Die Hard</a:t>
            </a:r>
          </a:p>
        </p:txBody>
      </p:sp>
      <p:sp>
        <p:nvSpPr>
          <p:cNvPr id="8" name="Text Placeholder 7"/>
          <p:cNvSpPr>
            <a:spLocks noGrp="1"/>
          </p:cNvSpPr>
          <p:nvPr>
            <p:ph type="body" sz="half" idx="3"/>
          </p:nvPr>
        </p:nvSpPr>
        <p:spPr>
          <a:xfrm>
            <a:off x="7365125" y="1853133"/>
            <a:ext cx="4041775" cy="731838"/>
          </a:xfrm>
        </p:spPr>
        <p:txBody>
          <a:bodyPr/>
          <a:lstStyle/>
          <a:p>
            <a:pPr>
              <a:spcAft>
                <a:spcPts val="0"/>
              </a:spcAft>
              <a:defRPr/>
            </a:pPr>
            <a:r>
              <a:rPr lang="en-US" dirty="0"/>
              <a:t>Characteristics</a:t>
            </a:r>
          </a:p>
        </p:txBody>
      </p:sp>
      <p:sp>
        <p:nvSpPr>
          <p:cNvPr id="7" name="Content Placeholder 6"/>
          <p:cNvSpPr>
            <a:spLocks noGrp="1"/>
          </p:cNvSpPr>
          <p:nvPr>
            <p:ph sz="quarter" idx="4"/>
          </p:nvPr>
        </p:nvSpPr>
        <p:spPr>
          <a:xfrm>
            <a:off x="7081345" y="2720114"/>
            <a:ext cx="4038600" cy="3821112"/>
          </a:xfrm>
        </p:spPr>
        <p:txBody>
          <a:bodyPr/>
          <a:lstStyle/>
          <a:p>
            <a:pPr eaLnBrk="1" hangingPunct="1"/>
            <a:r>
              <a:rPr lang="en-US" altLang="en-US" sz="2400" dirty="0"/>
              <a:t>Ritualistic/formulaic</a:t>
            </a:r>
          </a:p>
          <a:p>
            <a:pPr eaLnBrk="1" hangingPunct="1"/>
            <a:r>
              <a:rPr lang="en-US" altLang="en-US" sz="2400" dirty="0"/>
              <a:t>Sensational/thrilling</a:t>
            </a:r>
          </a:p>
          <a:p>
            <a:pPr eaLnBrk="1" hangingPunct="1"/>
            <a:r>
              <a:rPr lang="en-US" altLang="en-US" sz="2400" dirty="0"/>
              <a:t>Playful and humorous</a:t>
            </a:r>
          </a:p>
          <a:p>
            <a:pPr eaLnBrk="1" hangingPunct="1"/>
            <a:r>
              <a:rPr lang="en-US" altLang="en-US" sz="2400" dirty="0"/>
              <a:t>Fast-paced and adrenaline-pumping</a:t>
            </a:r>
          </a:p>
          <a:p>
            <a:pPr eaLnBrk="1" hangingPunct="1"/>
            <a:r>
              <a:rPr lang="en-US" altLang="en-US" sz="2400" dirty="0"/>
              <a:t>Identification with hyper-masculine hero</a:t>
            </a:r>
          </a:p>
          <a:p>
            <a:pPr eaLnBrk="1" hangingPunct="1"/>
            <a:r>
              <a:rPr lang="en-US" altLang="en-US" sz="2400" dirty="0"/>
              <a:t>Stimulates and entertains</a:t>
            </a:r>
          </a:p>
        </p:txBody>
      </p:sp>
      <p:sp>
        <p:nvSpPr>
          <p:cNvPr id="24581" name="Rectangle 4"/>
          <p:cNvSpPr>
            <a:spLocks noGrp="1" noChangeArrowheads="1"/>
          </p:cNvSpPr>
          <p:nvPr>
            <p:ph type="title"/>
          </p:nvPr>
        </p:nvSpPr>
        <p:spPr/>
        <p:txBody>
          <a:bodyPr/>
          <a:lstStyle/>
          <a:p>
            <a:r>
              <a:rPr lang="en-US" altLang="en-US" sz="3600" dirty="0">
                <a:solidFill>
                  <a:schemeClr val="bg2"/>
                </a:solidFill>
              </a:rPr>
              <a:t>Ritualistic Violence (Gore) </a:t>
            </a:r>
          </a:p>
        </p:txBody>
      </p:sp>
      <p:sp>
        <p:nvSpPr>
          <p:cNvPr id="4" name="Content Placeholder 3">
            <a:extLst>
              <a:ext uri="{FF2B5EF4-FFF2-40B4-BE49-F238E27FC236}">
                <a16:creationId xmlns:a16="http://schemas.microsoft.com/office/drawing/2014/main" id="{C526043B-C3C4-4608-B053-EBB466DAD68A}"/>
              </a:ext>
            </a:extLst>
          </p:cNvPr>
          <p:cNvSpPr>
            <a:spLocks noGrp="1"/>
          </p:cNvSpPr>
          <p:nvPr>
            <p:ph sz="half" idx="2"/>
          </p:nvPr>
        </p:nvSpPr>
        <p:spPr/>
        <p:txBody>
          <a:bodyPr/>
          <a:lstStyle/>
          <a:p>
            <a:endParaRPr lang="en-CA"/>
          </a:p>
        </p:txBody>
      </p:sp>
      <p:pic>
        <p:nvPicPr>
          <p:cNvPr id="10" name="Content Placeholder 10">
            <a:extLst>
              <a:ext uri="{FF2B5EF4-FFF2-40B4-BE49-F238E27FC236}">
                <a16:creationId xmlns:a16="http://schemas.microsoft.com/office/drawing/2014/main" id="{885DB521-6423-4297-A4DB-B620C34FA8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81193" y="2926052"/>
            <a:ext cx="6094080" cy="3358207"/>
          </a:xfrm>
          <a:prstGeom prst="rect">
            <a:avLst/>
          </a:prstGeom>
          <a:ln>
            <a:solidFill>
              <a:schemeClr val="accent1"/>
            </a:solidFill>
            <a:miter lim="800000"/>
            <a:headEnd/>
            <a:tailEnd/>
          </a:ln>
        </p:spPr>
      </p:pic>
    </p:spTree>
    <p:extLst>
      <p:ext uri="{BB962C8B-B14F-4D97-AF65-F5344CB8AC3E}">
        <p14:creationId xmlns:p14="http://schemas.microsoft.com/office/powerpoint/2010/main" val="6862074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dissolve">
                                      <p:cBhvr>
                                        <p:cTn id="27" dur="500"/>
                                        <p:tgtEl>
                                          <p:spTgt spid="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dissolve">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Giroux’s categories of media Violence</a:t>
            </a:r>
          </a:p>
        </p:txBody>
      </p:sp>
      <p:sp>
        <p:nvSpPr>
          <p:cNvPr id="3" name="Content Placeholder 2"/>
          <p:cNvSpPr>
            <a:spLocks noGrp="1"/>
          </p:cNvSpPr>
          <p:nvPr>
            <p:ph idx="1"/>
          </p:nvPr>
        </p:nvSpPr>
        <p:spPr/>
        <p:txBody>
          <a:bodyPr/>
          <a:lstStyle/>
          <a:p>
            <a:pPr>
              <a:lnSpc>
                <a:spcPct val="90000"/>
              </a:lnSpc>
            </a:pPr>
            <a:r>
              <a:rPr lang="en-US" altLang="en-US" sz="2400" dirty="0"/>
              <a:t>	Historical or reflective</a:t>
            </a:r>
          </a:p>
          <a:p>
            <a:pPr>
              <a:lnSpc>
                <a:spcPct val="90000"/>
              </a:lnSpc>
            </a:pPr>
            <a:endParaRPr lang="en-US" altLang="en-US" sz="2400" dirty="0"/>
          </a:p>
          <a:p>
            <a:pPr>
              <a:lnSpc>
                <a:spcPct val="90000"/>
              </a:lnSpc>
            </a:pPr>
            <a:r>
              <a:rPr lang="en-US" altLang="en-US" sz="2400" dirty="0"/>
              <a:t>	Ritualistic or gore</a:t>
            </a:r>
          </a:p>
          <a:p>
            <a:pPr>
              <a:lnSpc>
                <a:spcPct val="90000"/>
              </a:lnSpc>
            </a:pPr>
            <a:endParaRPr lang="en-US" altLang="en-US" sz="2400" dirty="0"/>
          </a:p>
          <a:p>
            <a:pPr>
              <a:lnSpc>
                <a:spcPct val="90000"/>
              </a:lnSpc>
            </a:pPr>
            <a:r>
              <a:rPr lang="en-US" altLang="en-US" sz="2400" dirty="0"/>
              <a:t>	Hyper-real or stylized</a:t>
            </a:r>
            <a:endParaRPr lang="en-US" altLang="en-US" sz="2400" i="1" dirty="0"/>
          </a:p>
          <a:p>
            <a:endParaRPr lang="en-CA" dirty="0"/>
          </a:p>
        </p:txBody>
      </p:sp>
    </p:spTree>
    <p:extLst>
      <p:ext uri="{BB962C8B-B14F-4D97-AF65-F5344CB8AC3E}">
        <p14:creationId xmlns:p14="http://schemas.microsoft.com/office/powerpoint/2010/main" val="157054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74684" y="2049432"/>
            <a:ext cx="4040188" cy="639763"/>
          </a:xfrm>
        </p:spPr>
        <p:txBody>
          <a:bodyPr/>
          <a:lstStyle/>
          <a:p>
            <a:pPr algn="ctr">
              <a:spcAft>
                <a:spcPts val="0"/>
              </a:spcAft>
              <a:defRPr/>
            </a:pPr>
            <a:r>
              <a:rPr i="1" dirty="0"/>
              <a:t>Pulp Fiction</a:t>
            </a:r>
          </a:p>
        </p:txBody>
      </p:sp>
      <p:sp>
        <p:nvSpPr>
          <p:cNvPr id="8" name="Text Placeholder 7"/>
          <p:cNvSpPr>
            <a:spLocks noGrp="1"/>
          </p:cNvSpPr>
          <p:nvPr>
            <p:ph type="body" sz="half" idx="3"/>
          </p:nvPr>
        </p:nvSpPr>
        <p:spPr>
          <a:xfrm>
            <a:off x="7494421" y="1728447"/>
            <a:ext cx="4041775" cy="731838"/>
          </a:xfrm>
        </p:spPr>
        <p:txBody>
          <a:bodyPr/>
          <a:lstStyle/>
          <a:p>
            <a:pPr>
              <a:spcAft>
                <a:spcPts val="0"/>
              </a:spcAft>
              <a:defRPr/>
            </a:pPr>
            <a:r>
              <a:rPr lang="en-US" dirty="0"/>
              <a:t>Characteristics</a:t>
            </a:r>
          </a:p>
        </p:txBody>
      </p:sp>
      <p:sp>
        <p:nvSpPr>
          <p:cNvPr id="7" name="Content Placeholder 6"/>
          <p:cNvSpPr>
            <a:spLocks noGrp="1"/>
          </p:cNvSpPr>
          <p:nvPr>
            <p:ph sz="quarter" idx="4"/>
          </p:nvPr>
        </p:nvSpPr>
        <p:spPr>
          <a:xfrm>
            <a:off x="7175938" y="2589395"/>
            <a:ext cx="4038600" cy="3821112"/>
          </a:xfrm>
        </p:spPr>
        <p:txBody>
          <a:bodyPr>
            <a:normAutofit lnSpcReduction="10000"/>
          </a:bodyPr>
          <a:lstStyle/>
          <a:p>
            <a:pPr eaLnBrk="1" hangingPunct="1"/>
            <a:r>
              <a:rPr lang="en-US" altLang="en-US" sz="2400" dirty="0"/>
              <a:t>Artistic</a:t>
            </a:r>
          </a:p>
          <a:p>
            <a:pPr eaLnBrk="1" hangingPunct="1"/>
            <a:r>
              <a:rPr lang="en-US" altLang="en-US" sz="2400" dirty="0"/>
              <a:t>Hyper-realistic</a:t>
            </a:r>
          </a:p>
          <a:p>
            <a:pPr eaLnBrk="1" hangingPunct="1"/>
            <a:r>
              <a:rPr lang="en-US" altLang="en-US" sz="2400" dirty="0"/>
              <a:t>Ironic and hip</a:t>
            </a:r>
          </a:p>
          <a:p>
            <a:pPr eaLnBrk="1" hangingPunct="1"/>
            <a:r>
              <a:rPr lang="en-US" altLang="en-US" sz="2400" dirty="0"/>
              <a:t>Gritty dialogue and dramatic storytelling</a:t>
            </a:r>
          </a:p>
          <a:p>
            <a:pPr eaLnBrk="1" hangingPunct="1"/>
            <a:r>
              <a:rPr lang="en-US" altLang="en-US" sz="2400" dirty="0"/>
              <a:t>Invites involvement</a:t>
            </a:r>
          </a:p>
          <a:p>
            <a:pPr eaLnBrk="1" hangingPunct="1"/>
            <a:r>
              <a:rPr lang="en-US" altLang="en-US" sz="2400" dirty="0"/>
              <a:t>Generates a cool detachment</a:t>
            </a:r>
          </a:p>
          <a:p>
            <a:pPr eaLnBrk="1" hangingPunct="1"/>
            <a:endParaRPr lang="en-US" altLang="en-US" dirty="0"/>
          </a:p>
        </p:txBody>
      </p:sp>
      <p:sp>
        <p:nvSpPr>
          <p:cNvPr id="25605" name="Title 1"/>
          <p:cNvSpPr>
            <a:spLocks noGrp="1"/>
          </p:cNvSpPr>
          <p:nvPr>
            <p:ph type="title"/>
          </p:nvPr>
        </p:nvSpPr>
        <p:spPr>
          <a:xfrm>
            <a:off x="506580" y="611869"/>
            <a:ext cx="11029616" cy="988332"/>
          </a:xfrm>
        </p:spPr>
        <p:txBody>
          <a:bodyPr/>
          <a:lstStyle/>
          <a:p>
            <a:pPr eaLnBrk="1" hangingPunct="1"/>
            <a:r>
              <a:rPr lang="en-US" altLang="en-US" sz="3600" dirty="0">
                <a:solidFill>
                  <a:schemeClr val="bg2"/>
                </a:solidFill>
              </a:rPr>
              <a:t>Hyper-Real (Stylized) Violence</a:t>
            </a:r>
          </a:p>
        </p:txBody>
      </p:sp>
      <p:sp>
        <p:nvSpPr>
          <p:cNvPr id="5" name="Content Placeholder 4">
            <a:extLst>
              <a:ext uri="{FF2B5EF4-FFF2-40B4-BE49-F238E27FC236}">
                <a16:creationId xmlns:a16="http://schemas.microsoft.com/office/drawing/2014/main" id="{B25D74D1-3A52-46D0-8D51-E38478432B61}"/>
              </a:ext>
            </a:extLst>
          </p:cNvPr>
          <p:cNvSpPr>
            <a:spLocks noGrp="1"/>
          </p:cNvSpPr>
          <p:nvPr>
            <p:ph sz="half" idx="2"/>
          </p:nvPr>
        </p:nvSpPr>
        <p:spPr/>
        <p:txBody>
          <a:bodyPr/>
          <a:lstStyle/>
          <a:p>
            <a:endParaRPr lang="en-CA"/>
          </a:p>
        </p:txBody>
      </p:sp>
      <p:pic>
        <p:nvPicPr>
          <p:cNvPr id="9" name="Content Placeholder 8">
            <a:extLst>
              <a:ext uri="{FF2B5EF4-FFF2-40B4-BE49-F238E27FC236}">
                <a16:creationId xmlns:a16="http://schemas.microsoft.com/office/drawing/2014/main" id="{2AB37425-B23C-440E-A0CF-7D960D6C26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06580" y="2789598"/>
            <a:ext cx="6152637" cy="3308310"/>
          </a:xfrm>
          <a:prstGeom prst="rect">
            <a:avLst/>
          </a:prstGeom>
          <a:ln>
            <a:solidFill>
              <a:schemeClr val="accent1"/>
            </a:solidFill>
            <a:miter lim="800000"/>
            <a:headEnd/>
            <a:tailEnd/>
          </a:ln>
        </p:spPr>
      </p:pic>
    </p:spTree>
    <p:extLst>
      <p:ext uri="{BB962C8B-B14F-4D97-AF65-F5344CB8AC3E}">
        <p14:creationId xmlns:p14="http://schemas.microsoft.com/office/powerpoint/2010/main" val="72608279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dissolve">
                                      <p:cBhvr>
                                        <p:cTn id="27" dur="500"/>
                                        <p:tgtEl>
                                          <p:spTgt spid="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dissolve">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normAutofit/>
          </a:bodyPr>
          <a:lstStyle/>
          <a:p>
            <a:pPr eaLnBrk="1" hangingPunct="1"/>
            <a:r>
              <a:rPr lang="en-US" altLang="en-US" dirty="0"/>
              <a:t>Social effects of Media Violence</a:t>
            </a:r>
          </a:p>
        </p:txBody>
      </p:sp>
      <p:sp>
        <p:nvSpPr>
          <p:cNvPr id="54275" name="Rectangle 3"/>
          <p:cNvSpPr>
            <a:spLocks noGrp="1" noChangeArrowheads="1"/>
          </p:cNvSpPr>
          <p:nvPr>
            <p:ph idx="1"/>
          </p:nvPr>
        </p:nvSpPr>
        <p:spPr>
          <a:xfrm>
            <a:off x="581192" y="1892968"/>
            <a:ext cx="11029616" cy="4965032"/>
          </a:xfrm>
        </p:spPr>
        <p:txBody>
          <a:bodyPr>
            <a:normAutofit lnSpcReduction="10000"/>
          </a:bodyPr>
          <a:lstStyle/>
          <a:p>
            <a:pPr>
              <a:lnSpc>
                <a:spcPct val="90000"/>
              </a:lnSpc>
            </a:pPr>
            <a:r>
              <a:rPr lang="en-US" altLang="en-US" sz="2400" u="sng" dirty="0"/>
              <a:t>Aggressor effect </a:t>
            </a:r>
            <a:r>
              <a:rPr lang="en-US" altLang="en-US" sz="2400" dirty="0"/>
              <a:t>– arousal, disinhibition, imitation, mimicry</a:t>
            </a:r>
          </a:p>
          <a:p>
            <a:pPr lvl="1">
              <a:lnSpc>
                <a:spcPct val="90000"/>
              </a:lnSpc>
            </a:pPr>
            <a:r>
              <a:rPr lang="en-US" altLang="en-US" sz="2200" dirty="0"/>
              <a:t>Disinhibition</a:t>
            </a:r>
          </a:p>
          <a:p>
            <a:pPr lvl="1">
              <a:lnSpc>
                <a:spcPct val="90000"/>
              </a:lnSpc>
            </a:pPr>
            <a:r>
              <a:rPr lang="en-US" altLang="en-US" sz="2200" dirty="0"/>
              <a:t>Enculturation</a:t>
            </a:r>
          </a:p>
          <a:p>
            <a:pPr eaLnBrk="1" hangingPunct="1">
              <a:lnSpc>
                <a:spcPct val="90000"/>
              </a:lnSpc>
              <a:buFont typeface="Wingdings" panose="05000000000000000000" pitchFamily="2" charset="2"/>
              <a:buNone/>
            </a:pPr>
            <a:endParaRPr lang="en-US" altLang="en-US" sz="2400" dirty="0"/>
          </a:p>
          <a:p>
            <a:pPr>
              <a:lnSpc>
                <a:spcPct val="90000"/>
              </a:lnSpc>
            </a:pPr>
            <a:r>
              <a:rPr lang="en-US" altLang="en-US" sz="2400" u="sng" dirty="0"/>
              <a:t>Victim effect </a:t>
            </a:r>
            <a:r>
              <a:rPr lang="en-US" altLang="en-US" sz="2400" dirty="0"/>
              <a:t>– heightened fearfulness of violence</a:t>
            </a:r>
          </a:p>
          <a:p>
            <a:pPr lvl="1">
              <a:lnSpc>
                <a:spcPct val="90000"/>
              </a:lnSpc>
            </a:pPr>
            <a:r>
              <a:rPr lang="en-US" altLang="en-US" sz="2200" dirty="0"/>
              <a:t>Mainstreaming</a:t>
            </a:r>
          </a:p>
          <a:p>
            <a:pPr eaLnBrk="1" hangingPunct="1">
              <a:lnSpc>
                <a:spcPct val="90000"/>
              </a:lnSpc>
              <a:buFont typeface="Wingdings" panose="05000000000000000000" pitchFamily="2" charset="2"/>
              <a:buNone/>
            </a:pPr>
            <a:endParaRPr lang="en-US" altLang="en-US" sz="2400" dirty="0"/>
          </a:p>
          <a:p>
            <a:pPr>
              <a:lnSpc>
                <a:spcPct val="90000"/>
              </a:lnSpc>
            </a:pPr>
            <a:r>
              <a:rPr lang="en-US" altLang="en-US" sz="2400" u="sng" dirty="0"/>
              <a:t>Bystander effect </a:t>
            </a:r>
            <a:r>
              <a:rPr lang="en-US" altLang="en-US" sz="2400" dirty="0"/>
              <a:t>– insensitivity toward violent acts</a:t>
            </a:r>
          </a:p>
          <a:p>
            <a:pPr lvl="1">
              <a:lnSpc>
                <a:spcPct val="90000"/>
              </a:lnSpc>
            </a:pPr>
            <a:r>
              <a:rPr lang="en-US" altLang="en-US" sz="2200" dirty="0"/>
              <a:t>Desensitization</a:t>
            </a:r>
          </a:p>
          <a:p>
            <a:pPr eaLnBrk="1" hangingPunct="1">
              <a:lnSpc>
                <a:spcPct val="90000"/>
              </a:lnSpc>
              <a:buFont typeface="Wingdings" panose="05000000000000000000" pitchFamily="2" charset="2"/>
              <a:buNone/>
            </a:pPr>
            <a:endParaRPr lang="en-US" altLang="en-US" sz="2400" dirty="0"/>
          </a:p>
          <a:p>
            <a:pPr>
              <a:lnSpc>
                <a:spcPct val="90000"/>
              </a:lnSpc>
            </a:pPr>
            <a:r>
              <a:rPr lang="en-US" altLang="en-US" sz="2400" u="sng" dirty="0"/>
              <a:t>Catharsis effect</a:t>
            </a:r>
            <a:r>
              <a:rPr lang="en-US" altLang="en-US" sz="2400" dirty="0"/>
              <a:t> – can reduce and alleviate feelings of aggression</a:t>
            </a:r>
          </a:p>
        </p:txBody>
      </p:sp>
    </p:spTree>
    <p:extLst>
      <p:ext uri="{BB962C8B-B14F-4D97-AF65-F5344CB8AC3E}">
        <p14:creationId xmlns:p14="http://schemas.microsoft.com/office/powerpoint/2010/main" val="16293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2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2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27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27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427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27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2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Mitigating factors </a:t>
            </a:r>
          </a:p>
        </p:txBody>
      </p:sp>
      <p:sp>
        <p:nvSpPr>
          <p:cNvPr id="3" name="Content Placeholder 2"/>
          <p:cNvSpPr>
            <a:spLocks noGrp="1"/>
          </p:cNvSpPr>
          <p:nvPr>
            <p:ph idx="1"/>
          </p:nvPr>
        </p:nvSpPr>
        <p:spPr/>
        <p:txBody>
          <a:bodyPr/>
          <a:lstStyle/>
          <a:p>
            <a:pPr>
              <a:lnSpc>
                <a:spcPct val="90000"/>
              </a:lnSpc>
            </a:pPr>
            <a:r>
              <a:rPr lang="en-US" altLang="en-US" sz="2800" dirty="0"/>
              <a:t>Situational-environmental factors </a:t>
            </a:r>
          </a:p>
          <a:p>
            <a:pPr lvl="1">
              <a:lnSpc>
                <a:spcPct val="90000"/>
              </a:lnSpc>
            </a:pPr>
            <a:r>
              <a:rPr lang="en-US" altLang="en-US" sz="2600" dirty="0"/>
              <a:t>Salience of display</a:t>
            </a:r>
          </a:p>
          <a:p>
            <a:pPr lvl="1">
              <a:lnSpc>
                <a:spcPct val="90000"/>
              </a:lnSpc>
            </a:pPr>
            <a:r>
              <a:rPr lang="en-US" altLang="en-US" sz="2600" dirty="0"/>
              <a:t>Family environment</a:t>
            </a:r>
          </a:p>
          <a:p>
            <a:pPr lvl="1">
              <a:lnSpc>
                <a:spcPct val="90000"/>
              </a:lnSpc>
            </a:pPr>
            <a:r>
              <a:rPr lang="en-US" altLang="en-US" sz="2600" dirty="0"/>
              <a:t>Behavior of others present at viewing </a:t>
            </a:r>
          </a:p>
          <a:p>
            <a:pPr lvl="1">
              <a:lnSpc>
                <a:spcPct val="90000"/>
              </a:lnSpc>
            </a:pPr>
            <a:endParaRPr lang="en-US" altLang="en-US" sz="2600" dirty="0"/>
          </a:p>
          <a:p>
            <a:pPr>
              <a:lnSpc>
                <a:spcPct val="90000"/>
              </a:lnSpc>
            </a:pPr>
            <a:r>
              <a:rPr lang="en-US" altLang="en-US" sz="2800" dirty="0"/>
              <a:t>Individual characteristics</a:t>
            </a:r>
          </a:p>
          <a:p>
            <a:endParaRPr lang="en-CA" dirty="0"/>
          </a:p>
        </p:txBody>
      </p:sp>
    </p:spTree>
    <p:extLst>
      <p:ext uri="{BB962C8B-B14F-4D97-AF65-F5344CB8AC3E}">
        <p14:creationId xmlns:p14="http://schemas.microsoft.com/office/powerpoint/2010/main" val="205617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0E02DF-2DE2-4D61-A1B4-C7A09C4F5EA2}"/>
              </a:ext>
            </a:extLst>
          </p:cNvPr>
          <p:cNvPicPr>
            <a:picLocks noChangeAspect="1"/>
          </p:cNvPicPr>
          <p:nvPr/>
        </p:nvPicPr>
        <p:blipFill>
          <a:blip r:embed="rId3"/>
          <a:stretch>
            <a:fillRect/>
          </a:stretch>
        </p:blipFill>
        <p:spPr>
          <a:xfrm>
            <a:off x="352696" y="-613953"/>
            <a:ext cx="11469189" cy="8151222"/>
          </a:xfrm>
          <a:prstGeom prst="rect">
            <a:avLst/>
          </a:prstGeom>
        </p:spPr>
      </p:pic>
    </p:spTree>
    <p:extLst>
      <p:ext uri="{BB962C8B-B14F-4D97-AF65-F5344CB8AC3E}">
        <p14:creationId xmlns:p14="http://schemas.microsoft.com/office/powerpoint/2010/main" val="35226863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Graphic 7">
            <a:extLst>
              <a:ext uri="{FF2B5EF4-FFF2-40B4-BE49-F238E27FC236}">
                <a16:creationId xmlns:a16="http://schemas.microsoft.com/office/drawing/2014/main" id="{562B9258-873B-4B83-A53E-6694CAC7E6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08757" y="1111641"/>
            <a:ext cx="4655348" cy="4655348"/>
          </a:xfrm>
          <a:prstGeom prst="rect">
            <a:avLst/>
          </a:prstGeom>
        </p:spPr>
      </p:pic>
      <p:sp>
        <p:nvSpPr>
          <p:cNvPr id="3" name="Title 2"/>
          <p:cNvSpPr>
            <a:spLocks noGrp="1"/>
          </p:cNvSpPr>
          <p:nvPr>
            <p:ph type="title"/>
          </p:nvPr>
        </p:nvSpPr>
        <p:spPr>
          <a:xfrm>
            <a:off x="591223" y="1386933"/>
            <a:ext cx="3409783" cy="1013800"/>
          </a:xfrm>
        </p:spPr>
        <p:txBody>
          <a:bodyPr>
            <a:normAutofit/>
          </a:bodyPr>
          <a:lstStyle/>
          <a:p>
            <a:r>
              <a:rPr lang="en-CA" altLang="en-US" dirty="0"/>
              <a:t>What should we do about it? </a:t>
            </a:r>
            <a:endParaRPr lang="en-CA" dirty="0"/>
          </a:p>
        </p:txBody>
      </p:sp>
      <p:sp>
        <p:nvSpPr>
          <p:cNvPr id="4" name="Content Placeholder 3"/>
          <p:cNvSpPr>
            <a:spLocks noGrp="1"/>
          </p:cNvSpPr>
          <p:nvPr>
            <p:ph idx="1"/>
          </p:nvPr>
        </p:nvSpPr>
        <p:spPr>
          <a:xfrm>
            <a:off x="601255" y="1964168"/>
            <a:ext cx="3409782" cy="4191676"/>
          </a:xfrm>
        </p:spPr>
        <p:txBody>
          <a:bodyPr>
            <a:normAutofit/>
          </a:bodyPr>
          <a:lstStyle/>
          <a:p>
            <a:r>
              <a:rPr lang="en-CA" sz="2400" dirty="0">
                <a:solidFill>
                  <a:schemeClr val="bg1"/>
                </a:solidFill>
              </a:rPr>
              <a:t>Consequences?</a:t>
            </a:r>
          </a:p>
          <a:p>
            <a:endParaRPr lang="en-CA" sz="2400" dirty="0">
              <a:solidFill>
                <a:schemeClr val="bg1"/>
              </a:solidFill>
            </a:endParaRPr>
          </a:p>
          <a:p>
            <a:r>
              <a:rPr lang="en-CA" sz="2400" dirty="0">
                <a:solidFill>
                  <a:schemeClr val="bg1"/>
                </a:solidFill>
              </a:rPr>
              <a:t>Contingencies?</a:t>
            </a:r>
          </a:p>
        </p:txBody>
      </p:sp>
    </p:spTree>
    <p:extLst>
      <p:ext uri="{BB962C8B-B14F-4D97-AF65-F5344CB8AC3E}">
        <p14:creationId xmlns:p14="http://schemas.microsoft.com/office/powerpoint/2010/main" val="14719358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8B8167-14B4-4BF7-9AD1-6ED0EC9FD2FD}"/>
              </a:ext>
            </a:extLst>
          </p:cNvPr>
          <p:cNvPicPr>
            <a:picLocks noChangeAspect="1"/>
          </p:cNvPicPr>
          <p:nvPr/>
        </p:nvPicPr>
        <p:blipFill>
          <a:blip r:embed="rId3"/>
          <a:stretch>
            <a:fillRect/>
          </a:stretch>
        </p:blipFill>
        <p:spPr>
          <a:xfrm>
            <a:off x="2959193" y="410511"/>
            <a:ext cx="5865223" cy="6722321"/>
          </a:xfrm>
          <a:prstGeom prst="rect">
            <a:avLst/>
          </a:prstGeom>
        </p:spPr>
      </p:pic>
    </p:spTree>
    <p:extLst>
      <p:ext uri="{BB962C8B-B14F-4D97-AF65-F5344CB8AC3E}">
        <p14:creationId xmlns:p14="http://schemas.microsoft.com/office/powerpoint/2010/main" val="42144221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AD7C4D-7C59-4E68-8258-405FA63A6992}"/>
              </a:ext>
            </a:extLst>
          </p:cNvPr>
          <p:cNvPicPr>
            <a:picLocks noChangeAspect="1"/>
          </p:cNvPicPr>
          <p:nvPr/>
        </p:nvPicPr>
        <p:blipFill rotWithShape="1">
          <a:blip r:embed="rId3"/>
          <a:srcRect l="21522"/>
          <a:stretch/>
        </p:blipFill>
        <p:spPr>
          <a:xfrm>
            <a:off x="320178" y="625782"/>
            <a:ext cx="6096000" cy="5262674"/>
          </a:xfrm>
          <a:prstGeom prst="rect">
            <a:avLst/>
          </a:prstGeom>
        </p:spPr>
      </p:pic>
      <p:sp>
        <p:nvSpPr>
          <p:cNvPr id="5" name="Rectangle 4">
            <a:extLst>
              <a:ext uri="{FF2B5EF4-FFF2-40B4-BE49-F238E27FC236}">
                <a16:creationId xmlns:a16="http://schemas.microsoft.com/office/drawing/2014/main" id="{8C3D1E58-B81E-46E8-891D-2B8B883FCBB5}"/>
              </a:ext>
            </a:extLst>
          </p:cNvPr>
          <p:cNvSpPr/>
          <p:nvPr/>
        </p:nvSpPr>
        <p:spPr>
          <a:xfrm>
            <a:off x="320178" y="6211669"/>
            <a:ext cx="4380159" cy="646331"/>
          </a:xfrm>
          <a:prstGeom prst="rect">
            <a:avLst/>
          </a:prstGeom>
        </p:spPr>
        <p:txBody>
          <a:bodyPr wrap="square">
            <a:spAutoFit/>
          </a:bodyPr>
          <a:lstStyle/>
          <a:p>
            <a:r>
              <a:rPr lang="en-CA" dirty="0">
                <a:hlinkClick r:id="rId4"/>
              </a:rPr>
              <a:t>https://www.thecut.com/2014/08/why-facebooks-satire-tag-is-necessary.html</a:t>
            </a:r>
            <a:r>
              <a:rPr lang="en-CA" dirty="0"/>
              <a:t> </a:t>
            </a:r>
          </a:p>
        </p:txBody>
      </p:sp>
      <p:pic>
        <p:nvPicPr>
          <p:cNvPr id="6" name="Picture 5">
            <a:extLst>
              <a:ext uri="{FF2B5EF4-FFF2-40B4-BE49-F238E27FC236}">
                <a16:creationId xmlns:a16="http://schemas.microsoft.com/office/drawing/2014/main" id="{464074F1-3AB6-4434-969D-6DADB3443337}"/>
              </a:ext>
            </a:extLst>
          </p:cNvPr>
          <p:cNvPicPr>
            <a:picLocks noChangeAspect="1"/>
          </p:cNvPicPr>
          <p:nvPr/>
        </p:nvPicPr>
        <p:blipFill>
          <a:blip r:embed="rId5"/>
          <a:stretch>
            <a:fillRect/>
          </a:stretch>
        </p:blipFill>
        <p:spPr>
          <a:xfrm>
            <a:off x="6416178" y="625782"/>
            <a:ext cx="5669633" cy="5585887"/>
          </a:xfrm>
          <a:prstGeom prst="rect">
            <a:avLst/>
          </a:prstGeom>
        </p:spPr>
      </p:pic>
      <p:sp>
        <p:nvSpPr>
          <p:cNvPr id="7" name="Rectangle 6">
            <a:extLst>
              <a:ext uri="{FF2B5EF4-FFF2-40B4-BE49-F238E27FC236}">
                <a16:creationId xmlns:a16="http://schemas.microsoft.com/office/drawing/2014/main" id="{E6F6BE5A-454D-4844-9F17-304191BD3E08}"/>
              </a:ext>
            </a:extLst>
          </p:cNvPr>
          <p:cNvSpPr/>
          <p:nvPr/>
        </p:nvSpPr>
        <p:spPr>
          <a:xfrm>
            <a:off x="7122694" y="6267675"/>
            <a:ext cx="4749128" cy="646331"/>
          </a:xfrm>
          <a:prstGeom prst="rect">
            <a:avLst/>
          </a:prstGeom>
        </p:spPr>
        <p:txBody>
          <a:bodyPr wrap="square">
            <a:spAutoFit/>
          </a:bodyPr>
          <a:lstStyle/>
          <a:p>
            <a:r>
              <a:rPr lang="en-CA" dirty="0">
                <a:hlinkClick r:id="rId6"/>
              </a:rPr>
              <a:t>https://local.theonion.com/area-facebook-user-incredibly-stupid-1819576827</a:t>
            </a:r>
            <a:r>
              <a:rPr lang="en-CA" dirty="0"/>
              <a:t> </a:t>
            </a:r>
          </a:p>
        </p:txBody>
      </p:sp>
    </p:spTree>
    <p:extLst>
      <p:ext uri="{BB962C8B-B14F-4D97-AF65-F5344CB8AC3E}">
        <p14:creationId xmlns:p14="http://schemas.microsoft.com/office/powerpoint/2010/main" val="111372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D5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8">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hlinkClick r:id="rId3"/>
            <a:extLst>
              <a:ext uri="{FF2B5EF4-FFF2-40B4-BE49-F238E27FC236}">
                <a16:creationId xmlns:a16="http://schemas.microsoft.com/office/drawing/2014/main" id="{C1A1EECB-7EC1-438B-AB0E-29600797B83E}"/>
              </a:ext>
            </a:extLst>
          </p:cNvPr>
          <p:cNvPicPr>
            <a:picLocks noChangeAspect="1"/>
          </p:cNvPicPr>
          <p:nvPr/>
        </p:nvPicPr>
        <p:blipFill rotWithShape="1">
          <a:blip r:embed="rId4"/>
          <a:srcRect l="951"/>
          <a:stretch/>
        </p:blipFill>
        <p:spPr>
          <a:xfrm>
            <a:off x="2233749" y="643467"/>
            <a:ext cx="7799400" cy="5571066"/>
          </a:xfrm>
          <a:prstGeom prst="rect">
            <a:avLst/>
          </a:prstGeom>
        </p:spPr>
      </p:pic>
    </p:spTree>
    <p:extLst>
      <p:ext uri="{BB962C8B-B14F-4D97-AF65-F5344CB8AC3E}">
        <p14:creationId xmlns:p14="http://schemas.microsoft.com/office/powerpoint/2010/main" val="1445012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85238" y="1047325"/>
            <a:ext cx="5604456" cy="1475013"/>
          </a:xfrm>
        </p:spPr>
        <p:txBody>
          <a:bodyPr>
            <a:normAutofit fontScale="90000"/>
          </a:bodyPr>
          <a:lstStyle/>
          <a:p>
            <a:r>
              <a:rPr lang="en-US" altLang="en-US" sz="4800" b="1" dirty="0"/>
              <a:t>Pragmatic Analysis</a:t>
            </a:r>
            <a:endParaRPr lang="en-CA" sz="4800" dirty="0"/>
          </a:p>
        </p:txBody>
      </p:sp>
      <p:sp>
        <p:nvSpPr>
          <p:cNvPr id="5" name="Rectangle 4"/>
          <p:cNvSpPr/>
          <p:nvPr/>
        </p:nvSpPr>
        <p:spPr>
          <a:xfrm>
            <a:off x="160421" y="3107481"/>
            <a:ext cx="6096000" cy="3305520"/>
          </a:xfrm>
          <a:prstGeom prst="rect">
            <a:avLst/>
          </a:prstGeom>
        </p:spPr>
        <p:txBody>
          <a:bodyPr>
            <a:spAutoFit/>
          </a:bodyPr>
          <a:lstStyle/>
          <a:p>
            <a:pPr lvl="0" algn="ctr" defTabSz="457200">
              <a:spcBef>
                <a:spcPct val="20000"/>
              </a:spcBef>
              <a:buClr>
                <a:srgbClr val="ED8428"/>
              </a:buClr>
              <a:buSzPct val="92000"/>
              <a:defRPr/>
            </a:pPr>
            <a:r>
              <a:rPr lang="en-US" sz="3600" cap="all" dirty="0">
                <a:solidFill>
                  <a:srgbClr val="ED8428"/>
                </a:solidFill>
              </a:rPr>
              <a:t>Practicality</a:t>
            </a:r>
          </a:p>
          <a:p>
            <a:pPr lvl="0" algn="ctr" defTabSz="457200">
              <a:spcBef>
                <a:spcPct val="20000"/>
              </a:spcBef>
              <a:buClr>
                <a:srgbClr val="ED8428"/>
              </a:buClr>
              <a:buSzPct val="92000"/>
              <a:defRPr/>
            </a:pPr>
            <a:endParaRPr lang="en-US" sz="3600" cap="all" dirty="0">
              <a:solidFill>
                <a:srgbClr val="ED8428"/>
              </a:solidFill>
            </a:endParaRPr>
          </a:p>
          <a:p>
            <a:pPr lvl="0" algn="ctr" defTabSz="457200">
              <a:spcBef>
                <a:spcPct val="20000"/>
              </a:spcBef>
              <a:buClr>
                <a:srgbClr val="ED8428"/>
              </a:buClr>
              <a:buSzPct val="92000"/>
              <a:defRPr/>
            </a:pPr>
            <a:r>
              <a:rPr lang="en-US" sz="3600" cap="all" dirty="0">
                <a:solidFill>
                  <a:srgbClr val="ED8428"/>
                </a:solidFill>
              </a:rPr>
              <a:t>Legislation</a:t>
            </a:r>
          </a:p>
          <a:p>
            <a:pPr lvl="0" algn="ctr" defTabSz="457200">
              <a:spcBef>
                <a:spcPct val="20000"/>
              </a:spcBef>
              <a:buClr>
                <a:srgbClr val="ED8428"/>
              </a:buClr>
              <a:buSzPct val="92000"/>
              <a:defRPr/>
            </a:pPr>
            <a:endParaRPr lang="en-US" sz="3600" cap="all" dirty="0">
              <a:solidFill>
                <a:srgbClr val="ED8428"/>
              </a:solidFill>
            </a:endParaRPr>
          </a:p>
          <a:p>
            <a:pPr lvl="0" algn="ctr" defTabSz="457200">
              <a:spcBef>
                <a:spcPct val="20000"/>
              </a:spcBef>
              <a:buClr>
                <a:srgbClr val="ED8428"/>
              </a:buClr>
              <a:buSzPct val="92000"/>
              <a:defRPr/>
            </a:pPr>
            <a:r>
              <a:rPr lang="en-US" sz="3600" cap="all" dirty="0">
                <a:solidFill>
                  <a:srgbClr val="ED8428"/>
                </a:solidFill>
              </a:rPr>
              <a:t>Regulation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0" y="1047325"/>
            <a:ext cx="3924300" cy="5114925"/>
          </a:xfrm>
          <a:prstGeom prst="rect">
            <a:avLst/>
          </a:prstGeom>
        </p:spPr>
      </p:pic>
    </p:spTree>
    <p:extLst>
      <p:ext uri="{BB962C8B-B14F-4D97-AF65-F5344CB8AC3E}">
        <p14:creationId xmlns:p14="http://schemas.microsoft.com/office/powerpoint/2010/main" val="151644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1000"/>
                                        <p:tgtEl>
                                          <p:spTgt spid="5">
                                            <p:txEl>
                                              <p:pRg st="4" end="4"/>
                                            </p:txEl>
                                          </p:spTgt>
                                        </p:tgtEl>
                                      </p:cBhvr>
                                    </p:animEffect>
                                    <p:anim calcmode="lin" valueType="num">
                                      <p:cBhvr>
                                        <p:cTn id="22"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4322</TotalTime>
  <Words>2153</Words>
  <Application>Microsoft Office PowerPoint</Application>
  <PresentationFormat>Widescreen</PresentationFormat>
  <Paragraphs>428</Paragraphs>
  <Slides>72</Slides>
  <Notes>72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4" baseType="lpstr">
      <vt:lpstr>Algerian</vt:lpstr>
      <vt:lpstr>Arial</vt:lpstr>
      <vt:lpstr>Calibri</vt:lpstr>
      <vt:lpstr>Georgia</vt:lpstr>
      <vt:lpstr>Gill Sans MT</vt:lpstr>
      <vt:lpstr>Times New Roman</vt:lpstr>
      <vt:lpstr>Verdana</vt:lpstr>
      <vt:lpstr>Wingdings</vt:lpstr>
      <vt:lpstr>Wingdings 2</vt:lpstr>
      <vt:lpstr>Wingdings 3</vt:lpstr>
      <vt:lpstr>Dividend</vt:lpstr>
      <vt:lpstr>Bitmap Image</vt:lpstr>
      <vt:lpstr>Pragmatic analysis</vt:lpstr>
      <vt:lpstr>Reality Vs. Media Reality  Satire and Fake News</vt:lpstr>
      <vt:lpstr>Blurring Reality</vt:lpstr>
      <vt:lpstr>PowerPoint Presentation</vt:lpstr>
      <vt:lpstr>There Is No Such Newspaper As The “Denver Guardian”   “Story” ran 3 days before the U.S. presidential election</vt:lpstr>
      <vt:lpstr>Poe’s Law</vt:lpstr>
      <vt:lpstr>PowerPoint Presentation</vt:lpstr>
      <vt:lpstr>PowerPoint Presentation</vt:lpstr>
      <vt:lpstr>Pragmatic Analysis</vt:lpstr>
      <vt:lpstr>Orienting questions</vt:lpstr>
      <vt:lpstr>what</vt:lpstr>
      <vt:lpstr>Definition: Pragmatism</vt:lpstr>
      <vt:lpstr>Contra metaphysics</vt:lpstr>
      <vt:lpstr>Principles of Metaphysics</vt:lpstr>
      <vt:lpstr>PowerPoint Presentation</vt:lpstr>
      <vt:lpstr>Pragmatism</vt:lpstr>
      <vt:lpstr>Capital-T truth</vt:lpstr>
      <vt:lpstr>Three key pragmatists</vt:lpstr>
      <vt:lpstr>William James (1842-1910)</vt:lpstr>
      <vt:lpstr>John Dewey (1859-1952)</vt:lpstr>
      <vt:lpstr>Richard Rorty (1931-2007)</vt:lpstr>
      <vt:lpstr>Media Regulation: A Pragmatic Paradigm</vt:lpstr>
      <vt:lpstr>Example: Regulating media content</vt:lpstr>
      <vt:lpstr>Example: Regulating media content</vt:lpstr>
      <vt:lpstr>PowerPoint Presentation</vt:lpstr>
      <vt:lpstr>Native Advertising</vt:lpstr>
      <vt:lpstr>PowerPoint Presentation</vt:lpstr>
      <vt:lpstr>From  The Atlantic</vt:lpstr>
      <vt:lpstr>Native Advertising</vt:lpstr>
      <vt:lpstr>What should we do about it? </vt:lpstr>
      <vt:lpstr>Example: Regulating media content</vt:lpstr>
      <vt:lpstr>Scientific consensus</vt:lpstr>
      <vt:lpstr>A History of Silencing</vt:lpstr>
      <vt:lpstr>PowerPoint Presentation</vt:lpstr>
      <vt:lpstr>What should we do about it? </vt:lpstr>
      <vt:lpstr>Regulating media ownership</vt:lpstr>
      <vt:lpstr>Regulating media ownership </vt:lpstr>
      <vt:lpstr>PowerPoint Presentation</vt:lpstr>
      <vt:lpstr>PowerPoint Presentation</vt:lpstr>
      <vt:lpstr>Recall, Marxist analysis – the “big six”</vt:lpstr>
      <vt:lpstr>PowerPoint Presentation</vt:lpstr>
      <vt:lpstr>PowerPoint Presentation</vt:lpstr>
      <vt:lpstr>What should we do about it? </vt:lpstr>
      <vt:lpstr>Regulating media ownership </vt:lpstr>
      <vt:lpstr>PowerPoint Presentation</vt:lpstr>
      <vt:lpstr>PowerPoint Presentation</vt:lpstr>
      <vt:lpstr>Intellectual Property:  Who owns what?  What constitutes “fair use”?</vt:lpstr>
      <vt:lpstr>PowerPoint Presentation</vt:lpstr>
      <vt:lpstr>PowerPoint Presentation</vt:lpstr>
      <vt:lpstr>Regulating media content</vt:lpstr>
      <vt:lpstr>Regulating media content</vt:lpstr>
      <vt:lpstr>Managing morality: Media self-regulation</vt:lpstr>
      <vt:lpstr>Media self-regulation</vt:lpstr>
      <vt:lpstr>Canadian Movie Rating System</vt:lpstr>
      <vt:lpstr>Media self-regulation</vt:lpstr>
      <vt:lpstr>PowerPoint Presentation</vt:lpstr>
      <vt:lpstr>Media self-regulation</vt:lpstr>
      <vt:lpstr>PowerPoint Presentation</vt:lpstr>
      <vt:lpstr>Violence in Media</vt:lpstr>
      <vt:lpstr>Issues:  Violence in Media</vt:lpstr>
      <vt:lpstr>PowerPoint Presentation</vt:lpstr>
      <vt:lpstr>Giroux’s categories of media Violence</vt:lpstr>
      <vt:lpstr>Historical (Reflective) Violence</vt:lpstr>
      <vt:lpstr>Giroux’s categories of media Violence</vt:lpstr>
      <vt:lpstr>Ritualistic Violence (Gore) </vt:lpstr>
      <vt:lpstr>Giroux’s categories of media Violence</vt:lpstr>
      <vt:lpstr>Hyper-Real (Stylized) Violence</vt:lpstr>
      <vt:lpstr>Social effects of Media Violence</vt:lpstr>
      <vt:lpstr>Mitigating factors </vt:lpstr>
      <vt:lpstr>What should we do about it?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Few Possible Critical Essay Ideas</dc:title>
  <dc:creator>Sarah</dc:creator>
  <cp:lastModifiedBy>BeMo Academic Consultant</cp:lastModifiedBy>
  <cp:revision>41</cp:revision>
  <dcterms:modified xsi:type="dcterms:W3CDTF">2018-05-18T16:30:41Z</dcterms:modified>
</cp:coreProperties>
</file>